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39" r:id="rId1"/>
    <p:sldMasterId id="2147483717" r:id="rId2"/>
    <p:sldMasterId id="2147483740" r:id="rId3"/>
    <p:sldMasterId id="2147483648" r:id="rId4"/>
  </p:sldMasterIdLst>
  <p:notesMasterIdLst>
    <p:notesMasterId r:id="rId64"/>
  </p:notesMasterIdLst>
  <p:sldIdLst>
    <p:sldId id="256" r:id="rId5"/>
    <p:sldId id="257" r:id="rId6"/>
    <p:sldId id="258" r:id="rId7"/>
    <p:sldId id="259" r:id="rId8"/>
    <p:sldId id="260" r:id="rId9"/>
    <p:sldId id="267" r:id="rId10"/>
    <p:sldId id="268" r:id="rId11"/>
    <p:sldId id="269" r:id="rId12"/>
    <p:sldId id="266" r:id="rId13"/>
    <p:sldId id="261" r:id="rId14"/>
    <p:sldId id="262" r:id="rId15"/>
    <p:sldId id="263" r:id="rId16"/>
    <p:sldId id="264" r:id="rId17"/>
    <p:sldId id="265"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1" r:id="rId39"/>
    <p:sldId id="292" r:id="rId40"/>
    <p:sldId id="293" r:id="rId41"/>
    <p:sldId id="294" r:id="rId42"/>
    <p:sldId id="295" r:id="rId43"/>
    <p:sldId id="296" r:id="rId44"/>
    <p:sldId id="319" r:id="rId45"/>
    <p:sldId id="298" r:id="rId46"/>
    <p:sldId id="299" r:id="rId47"/>
    <p:sldId id="300" r:id="rId48"/>
    <p:sldId id="301" r:id="rId49"/>
    <p:sldId id="302" r:id="rId50"/>
    <p:sldId id="303" r:id="rId51"/>
    <p:sldId id="320" r:id="rId52"/>
    <p:sldId id="321" r:id="rId53"/>
    <p:sldId id="322" r:id="rId54"/>
    <p:sldId id="323" r:id="rId55"/>
    <p:sldId id="324" r:id="rId56"/>
    <p:sldId id="325" r:id="rId57"/>
    <p:sldId id="326" r:id="rId58"/>
    <p:sldId id="327" r:id="rId59"/>
    <p:sldId id="328" r:id="rId60"/>
    <p:sldId id="329" r:id="rId61"/>
    <p:sldId id="330" r:id="rId62"/>
    <p:sldId id="290" r:id="rId63"/>
  </p:sldIdLst>
  <p:sldSz cx="14630400" cy="8229600"/>
  <p:notesSz cx="8229600" cy="14630400"/>
  <p:embeddedFontLst>
    <p:embeddedFont>
      <p:font typeface="Crimson Pro Semi Bold" panose="020B0604020202020204" charset="0"/>
      <p:regular r:id="rId65"/>
    </p:embeddedFont>
    <p:embeddedFont>
      <p:font typeface="DM Sans Semi Bold" panose="020B0604020202020204" charset="0"/>
      <p:regular r:id="rId66"/>
    </p:embeddedFont>
    <p:embeddedFont>
      <p:font typeface="Heebo" pitchFamily="2" charset="-79"/>
      <p:regular r:id="rId67"/>
      <p:bold r:id="rId68"/>
    </p:embeddedFont>
    <p:embeddedFont>
      <p:font typeface="Heebo Bold" charset="-79"/>
      <p:bold r:id="rId69"/>
    </p:embeddedFont>
    <p:embeddedFont>
      <p:font typeface="Inter Medium" panose="020B0604020202020204" charset="0"/>
      <p:regular r:id="rId70"/>
    </p:embeddedFont>
    <p:embeddedFont>
      <p:font typeface="MuseoModerno Medium" panose="020B0604020202020204" charset="0"/>
      <p:regular r:id="rId71"/>
    </p:embeddedFont>
    <p:embeddedFont>
      <p:font typeface="Source Sans Pro" panose="020B0503030403020204" pitchFamily="34" charset="0"/>
      <p:regular r:id="rId72"/>
      <p:bold r:id="rId73"/>
      <p:italic r:id="rId74"/>
      <p:boldItalic r:id="rId75"/>
    </p:embeddedFont>
    <p:embeddedFont>
      <p:font typeface="Source Sans Pro Bold" panose="020B0703030403020204" charset="0"/>
      <p:bold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1" autoAdjust="0"/>
    <p:restoredTop sz="94610"/>
  </p:normalViewPr>
  <p:slideViewPr>
    <p:cSldViewPr snapToGrid="0" snapToObjects="1">
      <p:cViewPr varScale="1">
        <p:scale>
          <a:sx n="51" d="100"/>
          <a:sy n="51" d="100"/>
        </p:scale>
        <p:origin x="96"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4.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8.fntdata"/><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2.fntdata"/><Relationship Id="rId7" Type="http://schemas.openxmlformats.org/officeDocument/2006/relationships/slide" Target="slides/slide3.xml"/><Relationship Id="rId71" Type="http://schemas.openxmlformats.org/officeDocument/2006/relationships/font" Target="fonts/font7.fntdata"/><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360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DDFA5-033A-A706-ADCD-ADA7E0F47B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28BA0A-ACB0-21D8-4775-99B702E737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47C97B-61F8-EE93-0F47-F36141E153AF}"/>
              </a:ext>
            </a:extLst>
          </p:cNvPr>
          <p:cNvSpPr>
            <a:spLocks noGrp="1"/>
          </p:cNvSpPr>
          <p:nvPr>
            <p:ph type="dt" sz="half" idx="10"/>
          </p:nvPr>
        </p:nvSpPr>
        <p:spPr/>
        <p:txBody>
          <a:bodyPr/>
          <a:lstStyle/>
          <a:p>
            <a:fld id="{11D322E9-5BC2-444C-8707-932BE0BDE47A}" type="datetimeFigureOut">
              <a:rPr lang="en-US" smtClean="0"/>
              <a:t>10/19/2024</a:t>
            </a:fld>
            <a:endParaRPr lang="en-US"/>
          </a:p>
        </p:txBody>
      </p:sp>
      <p:sp>
        <p:nvSpPr>
          <p:cNvPr id="5" name="Footer Placeholder 4">
            <a:extLst>
              <a:ext uri="{FF2B5EF4-FFF2-40B4-BE49-F238E27FC236}">
                <a16:creationId xmlns:a16="http://schemas.microsoft.com/office/drawing/2014/main" id="{22EA3EA8-DA48-3108-2418-AF7E65EFE8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C583B-0604-4DB7-3094-96044BDBBD52}"/>
              </a:ext>
            </a:extLst>
          </p:cNvPr>
          <p:cNvSpPr>
            <a:spLocks noGrp="1"/>
          </p:cNvSpPr>
          <p:nvPr>
            <p:ph type="sldNum" sz="quarter" idx="12"/>
          </p:nvPr>
        </p:nvSpPr>
        <p:spPr/>
        <p:txBody>
          <a:bodyPr/>
          <a:lstStyle/>
          <a:p>
            <a:fld id="{88EC7FB0-C85A-4DC3-879B-C2698DCBC9EF}" type="slidenum">
              <a:rPr lang="en-US" smtClean="0"/>
              <a:t>‹#›</a:t>
            </a:fld>
            <a:endParaRPr lang="en-US"/>
          </a:p>
        </p:txBody>
      </p:sp>
    </p:spTree>
    <p:extLst>
      <p:ext uri="{BB962C8B-B14F-4D97-AF65-F5344CB8AC3E}">
        <p14:creationId xmlns:p14="http://schemas.microsoft.com/office/powerpoint/2010/main" val="3876356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466D4-0D67-8155-1BD3-8A2B9F4B9EF4}"/>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CDE72118-C0AE-3ED6-7638-DA547BD9AEDF}"/>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EEC133B6-9B06-8BF8-7430-78420568124E}"/>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949A6DAB-251E-DB3B-DABF-E6F82D98C9C2}"/>
              </a:ext>
            </a:extLst>
          </p:cNvPr>
          <p:cNvSpPr>
            <a:spLocks noGrp="1"/>
          </p:cNvSpPr>
          <p:nvPr>
            <p:ph type="dt" sz="half" idx="10"/>
          </p:nvPr>
        </p:nvSpPr>
        <p:spPr/>
        <p:txBody>
          <a:bodyPr/>
          <a:lstStyle/>
          <a:p>
            <a:fld id="{CEE4F304-17F4-4217-A0F5-FDD403A5B878}" type="datetimeFigureOut">
              <a:rPr lang="en-US" smtClean="0"/>
              <a:t>10/19/2024</a:t>
            </a:fld>
            <a:endParaRPr lang="en-US"/>
          </a:p>
        </p:txBody>
      </p:sp>
      <p:sp>
        <p:nvSpPr>
          <p:cNvPr id="6" name="Footer Placeholder 5">
            <a:extLst>
              <a:ext uri="{FF2B5EF4-FFF2-40B4-BE49-F238E27FC236}">
                <a16:creationId xmlns:a16="http://schemas.microsoft.com/office/drawing/2014/main" id="{25A0BCA1-21CE-391E-EDE7-7C68066840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C50F56-C77C-AFB8-FF0B-5D3B3F54AEE4}"/>
              </a:ext>
            </a:extLst>
          </p:cNvPr>
          <p:cNvSpPr>
            <a:spLocks noGrp="1"/>
          </p:cNvSpPr>
          <p:nvPr>
            <p:ph type="sldNum" sz="quarter" idx="12"/>
          </p:nvPr>
        </p:nvSpPr>
        <p:spPr/>
        <p:txBody>
          <a:bodyPr/>
          <a:lstStyle/>
          <a:p>
            <a:fld id="{857AF812-57BB-4BD9-B746-C05FB447C1F4}" type="slidenum">
              <a:rPr lang="en-US" smtClean="0"/>
              <a:t>‹#›</a:t>
            </a:fld>
            <a:endParaRPr lang="en-US"/>
          </a:p>
        </p:txBody>
      </p:sp>
    </p:spTree>
    <p:extLst>
      <p:ext uri="{BB962C8B-B14F-4D97-AF65-F5344CB8AC3E}">
        <p14:creationId xmlns:p14="http://schemas.microsoft.com/office/powerpoint/2010/main" val="83989562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C335-C133-8CEF-37A5-3B3AA7FAC7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AAB5A2-001B-FB29-C0D0-A877DB0FC7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6BF63C-D5F6-92E0-9472-F5EB9063B900}"/>
              </a:ext>
            </a:extLst>
          </p:cNvPr>
          <p:cNvSpPr>
            <a:spLocks noGrp="1"/>
          </p:cNvSpPr>
          <p:nvPr>
            <p:ph type="dt" sz="half" idx="10"/>
          </p:nvPr>
        </p:nvSpPr>
        <p:spPr/>
        <p:txBody>
          <a:bodyPr/>
          <a:lstStyle/>
          <a:p>
            <a:fld id="{CEE4F304-17F4-4217-A0F5-FDD403A5B878}" type="datetimeFigureOut">
              <a:rPr lang="en-US" smtClean="0"/>
              <a:t>10/19/2024</a:t>
            </a:fld>
            <a:endParaRPr lang="en-US"/>
          </a:p>
        </p:txBody>
      </p:sp>
      <p:sp>
        <p:nvSpPr>
          <p:cNvPr id="5" name="Footer Placeholder 4">
            <a:extLst>
              <a:ext uri="{FF2B5EF4-FFF2-40B4-BE49-F238E27FC236}">
                <a16:creationId xmlns:a16="http://schemas.microsoft.com/office/drawing/2014/main" id="{145E8AD6-69F9-7218-FCBE-1CBCC3D20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7382D-89A4-17F3-082D-90B5BC79D246}"/>
              </a:ext>
            </a:extLst>
          </p:cNvPr>
          <p:cNvSpPr>
            <a:spLocks noGrp="1"/>
          </p:cNvSpPr>
          <p:nvPr>
            <p:ph type="sldNum" sz="quarter" idx="12"/>
          </p:nvPr>
        </p:nvSpPr>
        <p:spPr/>
        <p:txBody>
          <a:bodyPr/>
          <a:lstStyle/>
          <a:p>
            <a:fld id="{857AF812-57BB-4BD9-B746-C05FB447C1F4}" type="slidenum">
              <a:rPr lang="en-US" smtClean="0"/>
              <a:t>‹#›</a:t>
            </a:fld>
            <a:endParaRPr lang="en-US"/>
          </a:p>
        </p:txBody>
      </p:sp>
    </p:spTree>
    <p:extLst>
      <p:ext uri="{BB962C8B-B14F-4D97-AF65-F5344CB8AC3E}">
        <p14:creationId xmlns:p14="http://schemas.microsoft.com/office/powerpoint/2010/main" val="32954156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4D8551-3B9A-22BA-82D4-86C6C37E8085}"/>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EEF8A9-03CE-EAA2-9DB1-C367ACF93E8E}"/>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77F68A-1527-9E6C-C6C9-D15F4167118C}"/>
              </a:ext>
            </a:extLst>
          </p:cNvPr>
          <p:cNvSpPr>
            <a:spLocks noGrp="1"/>
          </p:cNvSpPr>
          <p:nvPr>
            <p:ph type="dt" sz="half" idx="10"/>
          </p:nvPr>
        </p:nvSpPr>
        <p:spPr/>
        <p:txBody>
          <a:bodyPr/>
          <a:lstStyle/>
          <a:p>
            <a:fld id="{CEE4F304-17F4-4217-A0F5-FDD403A5B878}" type="datetimeFigureOut">
              <a:rPr lang="en-US" smtClean="0"/>
              <a:t>10/19/2024</a:t>
            </a:fld>
            <a:endParaRPr lang="en-US"/>
          </a:p>
        </p:txBody>
      </p:sp>
      <p:sp>
        <p:nvSpPr>
          <p:cNvPr id="5" name="Footer Placeholder 4">
            <a:extLst>
              <a:ext uri="{FF2B5EF4-FFF2-40B4-BE49-F238E27FC236}">
                <a16:creationId xmlns:a16="http://schemas.microsoft.com/office/drawing/2014/main" id="{FE7CBB83-FC03-92D4-6A5C-6F36BDE344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A411A-94B9-9634-DAD6-30ECB43D963A}"/>
              </a:ext>
            </a:extLst>
          </p:cNvPr>
          <p:cNvSpPr>
            <a:spLocks noGrp="1"/>
          </p:cNvSpPr>
          <p:nvPr>
            <p:ph type="sldNum" sz="quarter" idx="12"/>
          </p:nvPr>
        </p:nvSpPr>
        <p:spPr/>
        <p:txBody>
          <a:bodyPr/>
          <a:lstStyle/>
          <a:p>
            <a:fld id="{857AF812-57BB-4BD9-B746-C05FB447C1F4}" type="slidenum">
              <a:rPr lang="en-US" smtClean="0"/>
              <a:t>‹#›</a:t>
            </a:fld>
            <a:endParaRPr lang="en-US"/>
          </a:p>
        </p:txBody>
      </p:sp>
    </p:spTree>
    <p:extLst>
      <p:ext uri="{BB962C8B-B14F-4D97-AF65-F5344CB8AC3E}">
        <p14:creationId xmlns:p14="http://schemas.microsoft.com/office/powerpoint/2010/main" val="245942797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390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4538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323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2542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902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489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799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CFC0F-A350-5BE9-1AE2-80243520CDF1}"/>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2BAE03CF-CDEB-0A6A-DB13-05DFB0D0AB86}"/>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06B1AC13-28E6-3AA8-17FC-E7E96CA20D26}"/>
              </a:ext>
            </a:extLst>
          </p:cNvPr>
          <p:cNvSpPr>
            <a:spLocks noGrp="1"/>
          </p:cNvSpPr>
          <p:nvPr>
            <p:ph type="dt" sz="half" idx="10"/>
          </p:nvPr>
        </p:nvSpPr>
        <p:spPr/>
        <p:txBody>
          <a:bodyPr/>
          <a:lstStyle/>
          <a:p>
            <a:fld id="{11D322E9-5BC2-444C-8707-932BE0BDE47A}" type="datetimeFigureOut">
              <a:rPr lang="en-US" smtClean="0"/>
              <a:t>10/19/2024</a:t>
            </a:fld>
            <a:endParaRPr lang="en-US"/>
          </a:p>
        </p:txBody>
      </p:sp>
      <p:sp>
        <p:nvSpPr>
          <p:cNvPr id="5" name="Footer Placeholder 4">
            <a:extLst>
              <a:ext uri="{FF2B5EF4-FFF2-40B4-BE49-F238E27FC236}">
                <a16:creationId xmlns:a16="http://schemas.microsoft.com/office/drawing/2014/main" id="{8283C0E3-9FC5-74D3-AEB6-F1C31A278F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23C16-BB7F-8303-1509-4CF6C2F8B6AD}"/>
              </a:ext>
            </a:extLst>
          </p:cNvPr>
          <p:cNvSpPr>
            <a:spLocks noGrp="1"/>
          </p:cNvSpPr>
          <p:nvPr>
            <p:ph type="sldNum" sz="quarter" idx="12"/>
          </p:nvPr>
        </p:nvSpPr>
        <p:spPr/>
        <p:txBody>
          <a:bodyPr/>
          <a:lstStyle/>
          <a:p>
            <a:fld id="{88EC7FB0-C85A-4DC3-879B-C2698DCBC9EF}" type="slidenum">
              <a:rPr lang="en-US" smtClean="0"/>
              <a:t>‹#›</a:t>
            </a:fld>
            <a:endParaRPr lang="en-US"/>
          </a:p>
        </p:txBody>
      </p:sp>
    </p:spTree>
    <p:extLst>
      <p:ext uri="{BB962C8B-B14F-4D97-AF65-F5344CB8AC3E}">
        <p14:creationId xmlns:p14="http://schemas.microsoft.com/office/powerpoint/2010/main" val="24162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0966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5375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295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F98C1-8B52-1868-5D10-21E23F9E0AD3}"/>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8727ED53-0602-3B81-A2CB-1B7F0CCE1362}"/>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C79BA1D3-C735-ACE1-593A-76DD746143E3}"/>
              </a:ext>
            </a:extLst>
          </p:cNvPr>
          <p:cNvSpPr>
            <a:spLocks noGrp="1"/>
          </p:cNvSpPr>
          <p:nvPr>
            <p:ph type="dt" sz="half" idx="10"/>
          </p:nvPr>
        </p:nvSpPr>
        <p:spPr/>
        <p:txBody>
          <a:bodyPr/>
          <a:lstStyle/>
          <a:p>
            <a:fld id="{D14687CA-3AC3-4543-A848-BD8FCFDF1990}" type="datetimeFigureOut">
              <a:rPr lang="en-US" smtClean="0"/>
              <a:t>10/19/2024</a:t>
            </a:fld>
            <a:endParaRPr lang="en-US"/>
          </a:p>
        </p:txBody>
      </p:sp>
      <p:sp>
        <p:nvSpPr>
          <p:cNvPr id="5" name="Footer Placeholder 4">
            <a:extLst>
              <a:ext uri="{FF2B5EF4-FFF2-40B4-BE49-F238E27FC236}">
                <a16:creationId xmlns:a16="http://schemas.microsoft.com/office/drawing/2014/main" id="{9212B252-61F7-A350-B692-BAC75A44A8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7F69C0-797D-2EFB-A6C5-0233219CA4ED}"/>
              </a:ext>
            </a:extLst>
          </p:cNvPr>
          <p:cNvSpPr>
            <a:spLocks noGrp="1"/>
          </p:cNvSpPr>
          <p:nvPr>
            <p:ph type="sldNum" sz="quarter" idx="12"/>
          </p:nvPr>
        </p:nvSpPr>
        <p:spPr/>
        <p:txBody>
          <a:bodyPr/>
          <a:lstStyle/>
          <a:p>
            <a:fld id="{09AC13EF-09C5-49E1-A15C-2B474C13C734}" type="slidenum">
              <a:rPr lang="en-US" smtClean="0"/>
              <a:t>‹#›</a:t>
            </a:fld>
            <a:endParaRPr lang="en-US"/>
          </a:p>
        </p:txBody>
      </p:sp>
    </p:spTree>
    <p:extLst>
      <p:ext uri="{BB962C8B-B14F-4D97-AF65-F5344CB8AC3E}">
        <p14:creationId xmlns:p14="http://schemas.microsoft.com/office/powerpoint/2010/main" val="2025456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03E5-ACBE-8F5F-A5FC-E9AE80802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BEB3CA-11AA-F61F-8404-AF78B560D0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D22AD0-044C-E9FB-C54E-88FD367A6A88}"/>
              </a:ext>
            </a:extLst>
          </p:cNvPr>
          <p:cNvSpPr>
            <a:spLocks noGrp="1"/>
          </p:cNvSpPr>
          <p:nvPr>
            <p:ph type="dt" sz="half" idx="10"/>
          </p:nvPr>
        </p:nvSpPr>
        <p:spPr/>
        <p:txBody>
          <a:bodyPr/>
          <a:lstStyle/>
          <a:p>
            <a:fld id="{D14687CA-3AC3-4543-A848-BD8FCFDF1990}" type="datetimeFigureOut">
              <a:rPr lang="en-US" smtClean="0"/>
              <a:t>10/19/2024</a:t>
            </a:fld>
            <a:endParaRPr lang="en-US"/>
          </a:p>
        </p:txBody>
      </p:sp>
      <p:sp>
        <p:nvSpPr>
          <p:cNvPr id="5" name="Footer Placeholder 4">
            <a:extLst>
              <a:ext uri="{FF2B5EF4-FFF2-40B4-BE49-F238E27FC236}">
                <a16:creationId xmlns:a16="http://schemas.microsoft.com/office/drawing/2014/main" id="{038BE0D4-31D2-95FF-A666-26503A26AE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5D5DA0-4EBE-E025-91C9-17972C9A4AE6}"/>
              </a:ext>
            </a:extLst>
          </p:cNvPr>
          <p:cNvSpPr>
            <a:spLocks noGrp="1"/>
          </p:cNvSpPr>
          <p:nvPr>
            <p:ph type="sldNum" sz="quarter" idx="12"/>
          </p:nvPr>
        </p:nvSpPr>
        <p:spPr/>
        <p:txBody>
          <a:bodyPr/>
          <a:lstStyle/>
          <a:p>
            <a:fld id="{09AC13EF-09C5-49E1-A15C-2B474C13C734}" type="slidenum">
              <a:rPr lang="en-US" smtClean="0"/>
              <a:t>‹#›</a:t>
            </a:fld>
            <a:endParaRPr lang="en-US"/>
          </a:p>
        </p:txBody>
      </p:sp>
    </p:spTree>
    <p:extLst>
      <p:ext uri="{BB962C8B-B14F-4D97-AF65-F5344CB8AC3E}">
        <p14:creationId xmlns:p14="http://schemas.microsoft.com/office/powerpoint/2010/main" val="15531660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E222C-E6EE-59DC-12F4-5FA7D94CEAFE}"/>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140CC86F-E01F-7CD8-ED78-F290761CB5A5}"/>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41B89D-9073-3AB7-EB88-313DA60B6310}"/>
              </a:ext>
            </a:extLst>
          </p:cNvPr>
          <p:cNvSpPr>
            <a:spLocks noGrp="1"/>
          </p:cNvSpPr>
          <p:nvPr>
            <p:ph type="dt" sz="half" idx="10"/>
          </p:nvPr>
        </p:nvSpPr>
        <p:spPr/>
        <p:txBody>
          <a:bodyPr/>
          <a:lstStyle/>
          <a:p>
            <a:fld id="{D14687CA-3AC3-4543-A848-BD8FCFDF1990}" type="datetimeFigureOut">
              <a:rPr lang="en-US" smtClean="0"/>
              <a:t>10/19/2024</a:t>
            </a:fld>
            <a:endParaRPr lang="en-US"/>
          </a:p>
        </p:txBody>
      </p:sp>
      <p:sp>
        <p:nvSpPr>
          <p:cNvPr id="5" name="Footer Placeholder 4">
            <a:extLst>
              <a:ext uri="{FF2B5EF4-FFF2-40B4-BE49-F238E27FC236}">
                <a16:creationId xmlns:a16="http://schemas.microsoft.com/office/drawing/2014/main" id="{0B8F95F3-14A8-2D63-7FBD-5102B699DB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945E9-8836-3426-0087-BD52F2074451}"/>
              </a:ext>
            </a:extLst>
          </p:cNvPr>
          <p:cNvSpPr>
            <a:spLocks noGrp="1"/>
          </p:cNvSpPr>
          <p:nvPr>
            <p:ph type="sldNum" sz="quarter" idx="12"/>
          </p:nvPr>
        </p:nvSpPr>
        <p:spPr/>
        <p:txBody>
          <a:bodyPr/>
          <a:lstStyle/>
          <a:p>
            <a:fld id="{09AC13EF-09C5-49E1-A15C-2B474C13C734}" type="slidenum">
              <a:rPr lang="en-US" smtClean="0"/>
              <a:t>‹#›</a:t>
            </a:fld>
            <a:endParaRPr lang="en-US"/>
          </a:p>
        </p:txBody>
      </p:sp>
    </p:spTree>
    <p:extLst>
      <p:ext uri="{BB962C8B-B14F-4D97-AF65-F5344CB8AC3E}">
        <p14:creationId xmlns:p14="http://schemas.microsoft.com/office/powerpoint/2010/main" val="37478686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BC477-DABB-E21D-62A3-51151CCBC6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ABAD9E-469F-6C22-F7EF-BDAEAA822765}"/>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0DD235-BBC5-CC2F-B41B-F0518172C290}"/>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EB25F4-2ADD-D68F-FD6B-8A42248A6C9A}"/>
              </a:ext>
            </a:extLst>
          </p:cNvPr>
          <p:cNvSpPr>
            <a:spLocks noGrp="1"/>
          </p:cNvSpPr>
          <p:nvPr>
            <p:ph type="dt" sz="half" idx="10"/>
          </p:nvPr>
        </p:nvSpPr>
        <p:spPr/>
        <p:txBody>
          <a:bodyPr/>
          <a:lstStyle/>
          <a:p>
            <a:fld id="{D14687CA-3AC3-4543-A848-BD8FCFDF1990}" type="datetimeFigureOut">
              <a:rPr lang="en-US" smtClean="0"/>
              <a:t>10/19/2024</a:t>
            </a:fld>
            <a:endParaRPr lang="en-US"/>
          </a:p>
        </p:txBody>
      </p:sp>
      <p:sp>
        <p:nvSpPr>
          <p:cNvPr id="6" name="Footer Placeholder 5">
            <a:extLst>
              <a:ext uri="{FF2B5EF4-FFF2-40B4-BE49-F238E27FC236}">
                <a16:creationId xmlns:a16="http://schemas.microsoft.com/office/drawing/2014/main" id="{F10801AF-8B80-6E52-9260-3054DA9B0C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D91ADF-9629-9B5F-094C-F89FD4E5E8FB}"/>
              </a:ext>
            </a:extLst>
          </p:cNvPr>
          <p:cNvSpPr>
            <a:spLocks noGrp="1"/>
          </p:cNvSpPr>
          <p:nvPr>
            <p:ph type="sldNum" sz="quarter" idx="12"/>
          </p:nvPr>
        </p:nvSpPr>
        <p:spPr/>
        <p:txBody>
          <a:bodyPr/>
          <a:lstStyle/>
          <a:p>
            <a:fld id="{09AC13EF-09C5-49E1-A15C-2B474C13C734}" type="slidenum">
              <a:rPr lang="en-US" smtClean="0"/>
              <a:t>‹#›</a:t>
            </a:fld>
            <a:endParaRPr lang="en-US"/>
          </a:p>
        </p:txBody>
      </p:sp>
    </p:spTree>
    <p:extLst>
      <p:ext uri="{BB962C8B-B14F-4D97-AF65-F5344CB8AC3E}">
        <p14:creationId xmlns:p14="http://schemas.microsoft.com/office/powerpoint/2010/main" val="8085700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E164F-1DFB-DD6A-5276-1C5968C83553}"/>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4FED0C-9556-0591-D2F8-0DF33D968A95}"/>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D51E07CE-8C49-FD39-06B0-1D761ABFD4F1}"/>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193C7E-B8A2-6510-A37B-51A3298EDCFE}"/>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5C685F63-C4AF-BC78-780B-840B1A5C7931}"/>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D29E1E-1AA9-040E-A10A-E5C8E8B9059F}"/>
              </a:ext>
            </a:extLst>
          </p:cNvPr>
          <p:cNvSpPr>
            <a:spLocks noGrp="1"/>
          </p:cNvSpPr>
          <p:nvPr>
            <p:ph type="dt" sz="half" idx="10"/>
          </p:nvPr>
        </p:nvSpPr>
        <p:spPr/>
        <p:txBody>
          <a:bodyPr/>
          <a:lstStyle/>
          <a:p>
            <a:fld id="{D14687CA-3AC3-4543-A848-BD8FCFDF1990}" type="datetimeFigureOut">
              <a:rPr lang="en-US" smtClean="0"/>
              <a:t>10/19/2024</a:t>
            </a:fld>
            <a:endParaRPr lang="en-US"/>
          </a:p>
        </p:txBody>
      </p:sp>
      <p:sp>
        <p:nvSpPr>
          <p:cNvPr id="8" name="Footer Placeholder 7">
            <a:extLst>
              <a:ext uri="{FF2B5EF4-FFF2-40B4-BE49-F238E27FC236}">
                <a16:creationId xmlns:a16="http://schemas.microsoft.com/office/drawing/2014/main" id="{397B5AD8-7F9E-8AF9-A5AA-C10B988757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5180C7-31E7-75A7-288C-DD2F3B4244B7}"/>
              </a:ext>
            </a:extLst>
          </p:cNvPr>
          <p:cNvSpPr>
            <a:spLocks noGrp="1"/>
          </p:cNvSpPr>
          <p:nvPr>
            <p:ph type="sldNum" sz="quarter" idx="12"/>
          </p:nvPr>
        </p:nvSpPr>
        <p:spPr/>
        <p:txBody>
          <a:bodyPr/>
          <a:lstStyle/>
          <a:p>
            <a:fld id="{09AC13EF-09C5-49E1-A15C-2B474C13C734}" type="slidenum">
              <a:rPr lang="en-US" smtClean="0"/>
              <a:t>‹#›</a:t>
            </a:fld>
            <a:endParaRPr lang="en-US"/>
          </a:p>
        </p:txBody>
      </p:sp>
    </p:spTree>
    <p:extLst>
      <p:ext uri="{BB962C8B-B14F-4D97-AF65-F5344CB8AC3E}">
        <p14:creationId xmlns:p14="http://schemas.microsoft.com/office/powerpoint/2010/main" val="39262327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20789-A366-E102-B746-A3067F9CF5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8ACB4-DDCA-FC61-D989-90BD56EB5FD2}"/>
              </a:ext>
            </a:extLst>
          </p:cNvPr>
          <p:cNvSpPr>
            <a:spLocks noGrp="1"/>
          </p:cNvSpPr>
          <p:nvPr>
            <p:ph type="dt" sz="half" idx="10"/>
          </p:nvPr>
        </p:nvSpPr>
        <p:spPr/>
        <p:txBody>
          <a:bodyPr/>
          <a:lstStyle/>
          <a:p>
            <a:fld id="{D14687CA-3AC3-4543-A848-BD8FCFDF1990}" type="datetimeFigureOut">
              <a:rPr lang="en-US" smtClean="0"/>
              <a:t>10/19/2024</a:t>
            </a:fld>
            <a:endParaRPr lang="en-US"/>
          </a:p>
        </p:txBody>
      </p:sp>
      <p:sp>
        <p:nvSpPr>
          <p:cNvPr id="4" name="Footer Placeholder 3">
            <a:extLst>
              <a:ext uri="{FF2B5EF4-FFF2-40B4-BE49-F238E27FC236}">
                <a16:creationId xmlns:a16="http://schemas.microsoft.com/office/drawing/2014/main" id="{63DD56C0-24BA-759A-B63A-D26A24D41C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5E9428-0ED2-7964-15C7-EE37857F29D2}"/>
              </a:ext>
            </a:extLst>
          </p:cNvPr>
          <p:cNvSpPr>
            <a:spLocks noGrp="1"/>
          </p:cNvSpPr>
          <p:nvPr>
            <p:ph type="sldNum" sz="quarter" idx="12"/>
          </p:nvPr>
        </p:nvSpPr>
        <p:spPr/>
        <p:txBody>
          <a:bodyPr/>
          <a:lstStyle/>
          <a:p>
            <a:fld id="{09AC13EF-09C5-49E1-A15C-2B474C13C734}" type="slidenum">
              <a:rPr lang="en-US" smtClean="0"/>
              <a:t>‹#›</a:t>
            </a:fld>
            <a:endParaRPr lang="en-US"/>
          </a:p>
        </p:txBody>
      </p:sp>
    </p:spTree>
    <p:extLst>
      <p:ext uri="{BB962C8B-B14F-4D97-AF65-F5344CB8AC3E}">
        <p14:creationId xmlns:p14="http://schemas.microsoft.com/office/powerpoint/2010/main" val="34212105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556EBC-7D51-4176-05C2-CF024A9538F6}"/>
              </a:ext>
            </a:extLst>
          </p:cNvPr>
          <p:cNvSpPr>
            <a:spLocks noGrp="1"/>
          </p:cNvSpPr>
          <p:nvPr>
            <p:ph type="dt" sz="half" idx="10"/>
          </p:nvPr>
        </p:nvSpPr>
        <p:spPr/>
        <p:txBody>
          <a:bodyPr/>
          <a:lstStyle/>
          <a:p>
            <a:fld id="{D14687CA-3AC3-4543-A848-BD8FCFDF1990}" type="datetimeFigureOut">
              <a:rPr lang="en-US" smtClean="0"/>
              <a:t>10/19/2024</a:t>
            </a:fld>
            <a:endParaRPr lang="en-US"/>
          </a:p>
        </p:txBody>
      </p:sp>
      <p:sp>
        <p:nvSpPr>
          <p:cNvPr id="3" name="Footer Placeholder 2">
            <a:extLst>
              <a:ext uri="{FF2B5EF4-FFF2-40B4-BE49-F238E27FC236}">
                <a16:creationId xmlns:a16="http://schemas.microsoft.com/office/drawing/2014/main" id="{68ADA805-ECD5-8AC5-FAE8-34B70B7CD6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4D7A0A-2365-9588-3190-97EF144B6097}"/>
              </a:ext>
            </a:extLst>
          </p:cNvPr>
          <p:cNvSpPr>
            <a:spLocks noGrp="1"/>
          </p:cNvSpPr>
          <p:nvPr>
            <p:ph type="sldNum" sz="quarter" idx="12"/>
          </p:nvPr>
        </p:nvSpPr>
        <p:spPr/>
        <p:txBody>
          <a:bodyPr/>
          <a:lstStyle/>
          <a:p>
            <a:fld id="{09AC13EF-09C5-49E1-A15C-2B474C13C734}" type="slidenum">
              <a:rPr lang="en-US" smtClean="0"/>
              <a:t>‹#›</a:t>
            </a:fld>
            <a:endParaRPr lang="en-US"/>
          </a:p>
        </p:txBody>
      </p:sp>
    </p:spTree>
    <p:extLst>
      <p:ext uri="{BB962C8B-B14F-4D97-AF65-F5344CB8AC3E}">
        <p14:creationId xmlns:p14="http://schemas.microsoft.com/office/powerpoint/2010/main" val="2118684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A4E17-6B70-95EF-32EB-72A82FE424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1B1BD4-C6FA-ECC5-2FEC-0C761BF6EC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17602F-8FA6-ED36-0EF6-E36D0DCE7CF6}"/>
              </a:ext>
            </a:extLst>
          </p:cNvPr>
          <p:cNvSpPr>
            <a:spLocks noGrp="1"/>
          </p:cNvSpPr>
          <p:nvPr>
            <p:ph type="dt" sz="half" idx="10"/>
          </p:nvPr>
        </p:nvSpPr>
        <p:spPr/>
        <p:txBody>
          <a:bodyPr/>
          <a:lstStyle/>
          <a:p>
            <a:fld id="{CEE4F304-17F4-4217-A0F5-FDD403A5B878}" type="datetimeFigureOut">
              <a:rPr lang="en-US" smtClean="0"/>
              <a:t>10/19/2024</a:t>
            </a:fld>
            <a:endParaRPr lang="en-US"/>
          </a:p>
        </p:txBody>
      </p:sp>
      <p:sp>
        <p:nvSpPr>
          <p:cNvPr id="5" name="Footer Placeholder 4">
            <a:extLst>
              <a:ext uri="{FF2B5EF4-FFF2-40B4-BE49-F238E27FC236}">
                <a16:creationId xmlns:a16="http://schemas.microsoft.com/office/drawing/2014/main" id="{EF0539D2-4456-B98D-A589-44CC5AB088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11AE5B-7A6C-7E0E-24F4-C4A153DA03DE}"/>
              </a:ext>
            </a:extLst>
          </p:cNvPr>
          <p:cNvSpPr>
            <a:spLocks noGrp="1"/>
          </p:cNvSpPr>
          <p:nvPr>
            <p:ph type="sldNum" sz="quarter" idx="12"/>
          </p:nvPr>
        </p:nvSpPr>
        <p:spPr/>
        <p:txBody>
          <a:bodyPr/>
          <a:lstStyle/>
          <a:p>
            <a:fld id="{857AF812-57BB-4BD9-B746-C05FB447C1F4}" type="slidenum">
              <a:rPr lang="en-US" smtClean="0"/>
              <a:t>‹#›</a:t>
            </a:fld>
            <a:endParaRPr lang="en-US"/>
          </a:p>
        </p:txBody>
      </p:sp>
    </p:spTree>
    <p:extLst>
      <p:ext uri="{BB962C8B-B14F-4D97-AF65-F5344CB8AC3E}">
        <p14:creationId xmlns:p14="http://schemas.microsoft.com/office/powerpoint/2010/main" val="3224009379"/>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3EE7-5BC6-CB62-B8F3-5279BF45097A}"/>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010D3BBC-C8AF-BAD7-D500-15FECD3A56A2}"/>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C4A9D3-59B1-A303-3339-46F85675B3A5}"/>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AA5BD97E-9F3C-9145-B433-0012BBEC3D54}"/>
              </a:ext>
            </a:extLst>
          </p:cNvPr>
          <p:cNvSpPr>
            <a:spLocks noGrp="1"/>
          </p:cNvSpPr>
          <p:nvPr>
            <p:ph type="dt" sz="half" idx="10"/>
          </p:nvPr>
        </p:nvSpPr>
        <p:spPr/>
        <p:txBody>
          <a:bodyPr/>
          <a:lstStyle/>
          <a:p>
            <a:fld id="{D14687CA-3AC3-4543-A848-BD8FCFDF1990}" type="datetimeFigureOut">
              <a:rPr lang="en-US" smtClean="0"/>
              <a:t>10/19/2024</a:t>
            </a:fld>
            <a:endParaRPr lang="en-US"/>
          </a:p>
        </p:txBody>
      </p:sp>
      <p:sp>
        <p:nvSpPr>
          <p:cNvPr id="6" name="Footer Placeholder 5">
            <a:extLst>
              <a:ext uri="{FF2B5EF4-FFF2-40B4-BE49-F238E27FC236}">
                <a16:creationId xmlns:a16="http://schemas.microsoft.com/office/drawing/2014/main" id="{0F21F79F-5E61-98E1-1624-48185F4120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0C7699-B753-6F75-A785-E5E3F0ACE574}"/>
              </a:ext>
            </a:extLst>
          </p:cNvPr>
          <p:cNvSpPr>
            <a:spLocks noGrp="1"/>
          </p:cNvSpPr>
          <p:nvPr>
            <p:ph type="sldNum" sz="quarter" idx="12"/>
          </p:nvPr>
        </p:nvSpPr>
        <p:spPr/>
        <p:txBody>
          <a:bodyPr/>
          <a:lstStyle/>
          <a:p>
            <a:fld id="{09AC13EF-09C5-49E1-A15C-2B474C13C734}" type="slidenum">
              <a:rPr lang="en-US" smtClean="0"/>
              <a:t>‹#›</a:t>
            </a:fld>
            <a:endParaRPr lang="en-US"/>
          </a:p>
        </p:txBody>
      </p:sp>
    </p:spTree>
    <p:extLst>
      <p:ext uri="{BB962C8B-B14F-4D97-AF65-F5344CB8AC3E}">
        <p14:creationId xmlns:p14="http://schemas.microsoft.com/office/powerpoint/2010/main" val="964828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9F4B-203E-55B9-16CB-9DA447527928}"/>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53D4A2A7-F033-E57F-2F3E-556AD64DF09B}"/>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F4BD38F3-E91B-74BE-3666-47E3F2DB7688}"/>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920CBE17-E489-2452-530B-1C8762B23297}"/>
              </a:ext>
            </a:extLst>
          </p:cNvPr>
          <p:cNvSpPr>
            <a:spLocks noGrp="1"/>
          </p:cNvSpPr>
          <p:nvPr>
            <p:ph type="dt" sz="half" idx="10"/>
          </p:nvPr>
        </p:nvSpPr>
        <p:spPr/>
        <p:txBody>
          <a:bodyPr/>
          <a:lstStyle/>
          <a:p>
            <a:fld id="{D14687CA-3AC3-4543-A848-BD8FCFDF1990}" type="datetimeFigureOut">
              <a:rPr lang="en-US" smtClean="0"/>
              <a:t>10/19/2024</a:t>
            </a:fld>
            <a:endParaRPr lang="en-US"/>
          </a:p>
        </p:txBody>
      </p:sp>
      <p:sp>
        <p:nvSpPr>
          <p:cNvPr id="6" name="Footer Placeholder 5">
            <a:extLst>
              <a:ext uri="{FF2B5EF4-FFF2-40B4-BE49-F238E27FC236}">
                <a16:creationId xmlns:a16="http://schemas.microsoft.com/office/drawing/2014/main" id="{A5F01303-5AEA-9BFD-95D2-C5991CA4FD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1DD1FA-1875-985F-6594-FFC5FD18779D}"/>
              </a:ext>
            </a:extLst>
          </p:cNvPr>
          <p:cNvSpPr>
            <a:spLocks noGrp="1"/>
          </p:cNvSpPr>
          <p:nvPr>
            <p:ph type="sldNum" sz="quarter" idx="12"/>
          </p:nvPr>
        </p:nvSpPr>
        <p:spPr/>
        <p:txBody>
          <a:bodyPr/>
          <a:lstStyle/>
          <a:p>
            <a:fld id="{09AC13EF-09C5-49E1-A15C-2B474C13C734}" type="slidenum">
              <a:rPr lang="en-US" smtClean="0"/>
              <a:t>‹#›</a:t>
            </a:fld>
            <a:endParaRPr lang="en-US"/>
          </a:p>
        </p:txBody>
      </p:sp>
    </p:spTree>
    <p:extLst>
      <p:ext uri="{BB962C8B-B14F-4D97-AF65-F5344CB8AC3E}">
        <p14:creationId xmlns:p14="http://schemas.microsoft.com/office/powerpoint/2010/main" val="1227334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6C76F-F688-3DDF-837A-C4852C5480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4AF5FE-834C-3DF8-7A8B-C1A816FB74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5AD517-0DE4-BAE8-CBB3-55748F07D1D1}"/>
              </a:ext>
            </a:extLst>
          </p:cNvPr>
          <p:cNvSpPr>
            <a:spLocks noGrp="1"/>
          </p:cNvSpPr>
          <p:nvPr>
            <p:ph type="dt" sz="half" idx="10"/>
          </p:nvPr>
        </p:nvSpPr>
        <p:spPr/>
        <p:txBody>
          <a:bodyPr/>
          <a:lstStyle/>
          <a:p>
            <a:fld id="{D14687CA-3AC3-4543-A848-BD8FCFDF1990}" type="datetimeFigureOut">
              <a:rPr lang="en-US" smtClean="0"/>
              <a:t>10/19/2024</a:t>
            </a:fld>
            <a:endParaRPr lang="en-US"/>
          </a:p>
        </p:txBody>
      </p:sp>
      <p:sp>
        <p:nvSpPr>
          <p:cNvPr id="5" name="Footer Placeholder 4">
            <a:extLst>
              <a:ext uri="{FF2B5EF4-FFF2-40B4-BE49-F238E27FC236}">
                <a16:creationId xmlns:a16="http://schemas.microsoft.com/office/drawing/2014/main" id="{EC5CA796-D26F-A870-215C-B2176A4FE6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AEEC7-FA24-D383-C929-6D585FEF9B56}"/>
              </a:ext>
            </a:extLst>
          </p:cNvPr>
          <p:cNvSpPr>
            <a:spLocks noGrp="1"/>
          </p:cNvSpPr>
          <p:nvPr>
            <p:ph type="sldNum" sz="quarter" idx="12"/>
          </p:nvPr>
        </p:nvSpPr>
        <p:spPr/>
        <p:txBody>
          <a:bodyPr/>
          <a:lstStyle/>
          <a:p>
            <a:fld id="{09AC13EF-09C5-49E1-A15C-2B474C13C734}" type="slidenum">
              <a:rPr lang="en-US" smtClean="0"/>
              <a:t>‹#›</a:t>
            </a:fld>
            <a:endParaRPr lang="en-US"/>
          </a:p>
        </p:txBody>
      </p:sp>
    </p:spTree>
    <p:extLst>
      <p:ext uri="{BB962C8B-B14F-4D97-AF65-F5344CB8AC3E}">
        <p14:creationId xmlns:p14="http://schemas.microsoft.com/office/powerpoint/2010/main" val="39147653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6E5140-477C-5238-4CF7-22ABD3316F71}"/>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B75EB1-9B63-91C9-89B2-A302A0D2CE77}"/>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8BDC6-350E-517B-CBF8-6D22ECBBDF0B}"/>
              </a:ext>
            </a:extLst>
          </p:cNvPr>
          <p:cNvSpPr>
            <a:spLocks noGrp="1"/>
          </p:cNvSpPr>
          <p:nvPr>
            <p:ph type="dt" sz="half" idx="10"/>
          </p:nvPr>
        </p:nvSpPr>
        <p:spPr/>
        <p:txBody>
          <a:bodyPr/>
          <a:lstStyle/>
          <a:p>
            <a:fld id="{D14687CA-3AC3-4543-A848-BD8FCFDF1990}" type="datetimeFigureOut">
              <a:rPr lang="en-US" smtClean="0"/>
              <a:t>10/19/2024</a:t>
            </a:fld>
            <a:endParaRPr lang="en-US"/>
          </a:p>
        </p:txBody>
      </p:sp>
      <p:sp>
        <p:nvSpPr>
          <p:cNvPr id="5" name="Footer Placeholder 4">
            <a:extLst>
              <a:ext uri="{FF2B5EF4-FFF2-40B4-BE49-F238E27FC236}">
                <a16:creationId xmlns:a16="http://schemas.microsoft.com/office/drawing/2014/main" id="{AEC02B76-C642-A5C3-C68C-2507BB2A22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BD14AD-E46B-13D5-0792-19B03CE85224}"/>
              </a:ext>
            </a:extLst>
          </p:cNvPr>
          <p:cNvSpPr>
            <a:spLocks noGrp="1"/>
          </p:cNvSpPr>
          <p:nvPr>
            <p:ph type="sldNum" sz="quarter" idx="12"/>
          </p:nvPr>
        </p:nvSpPr>
        <p:spPr/>
        <p:txBody>
          <a:bodyPr/>
          <a:lstStyle/>
          <a:p>
            <a:fld id="{09AC13EF-09C5-49E1-A15C-2B474C13C734}" type="slidenum">
              <a:rPr lang="en-US" smtClean="0"/>
              <a:t>‹#›</a:t>
            </a:fld>
            <a:endParaRPr lang="en-US"/>
          </a:p>
        </p:txBody>
      </p:sp>
    </p:spTree>
    <p:extLst>
      <p:ext uri="{BB962C8B-B14F-4D97-AF65-F5344CB8AC3E}">
        <p14:creationId xmlns:p14="http://schemas.microsoft.com/office/powerpoint/2010/main" val="37912993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A5D0C-303B-FE6F-A78A-DE39EC69E99E}"/>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288F4F59-5AFF-EB34-FEA8-67602E122CAD}"/>
              </a:ext>
            </a:extLst>
          </p:cNvPr>
          <p:cNvSpPr>
            <a:spLocks noGrp="1"/>
          </p:cNvSpPr>
          <p:nvPr>
            <p:ph type="body" idx="1"/>
          </p:nvPr>
        </p:nvSpPr>
        <p:spPr>
          <a:xfrm>
            <a:off x="998220" y="5507356"/>
            <a:ext cx="12618720" cy="1800224"/>
          </a:xfrm>
        </p:spPr>
        <p:txBody>
          <a:bodyPr/>
          <a:lstStyle>
            <a:lvl1pPr marL="0" indent="0">
              <a:buNone/>
              <a:defRPr sz="2880">
                <a:solidFill>
                  <a:schemeClr val="tx1">
                    <a:tint val="82000"/>
                  </a:schemeClr>
                </a:solidFill>
              </a:defRPr>
            </a:lvl1pPr>
            <a:lvl2pPr marL="548640" indent="0">
              <a:buNone/>
              <a:defRPr sz="2400">
                <a:solidFill>
                  <a:schemeClr val="tx1">
                    <a:tint val="82000"/>
                  </a:schemeClr>
                </a:solidFill>
              </a:defRPr>
            </a:lvl2pPr>
            <a:lvl3pPr marL="1097280" indent="0">
              <a:buNone/>
              <a:defRPr sz="2160">
                <a:solidFill>
                  <a:schemeClr val="tx1">
                    <a:tint val="82000"/>
                  </a:schemeClr>
                </a:solidFill>
              </a:defRPr>
            </a:lvl3pPr>
            <a:lvl4pPr marL="1645920" indent="0">
              <a:buNone/>
              <a:defRPr sz="1920">
                <a:solidFill>
                  <a:schemeClr val="tx1">
                    <a:tint val="82000"/>
                  </a:schemeClr>
                </a:solidFill>
              </a:defRPr>
            </a:lvl4pPr>
            <a:lvl5pPr marL="2194560" indent="0">
              <a:buNone/>
              <a:defRPr sz="1920">
                <a:solidFill>
                  <a:schemeClr val="tx1">
                    <a:tint val="82000"/>
                  </a:schemeClr>
                </a:solidFill>
              </a:defRPr>
            </a:lvl5pPr>
            <a:lvl6pPr marL="2743200" indent="0">
              <a:buNone/>
              <a:defRPr sz="1920">
                <a:solidFill>
                  <a:schemeClr val="tx1">
                    <a:tint val="82000"/>
                  </a:schemeClr>
                </a:solidFill>
              </a:defRPr>
            </a:lvl6pPr>
            <a:lvl7pPr marL="3291840" indent="0">
              <a:buNone/>
              <a:defRPr sz="1920">
                <a:solidFill>
                  <a:schemeClr val="tx1">
                    <a:tint val="82000"/>
                  </a:schemeClr>
                </a:solidFill>
              </a:defRPr>
            </a:lvl7pPr>
            <a:lvl8pPr marL="3840480" indent="0">
              <a:buNone/>
              <a:defRPr sz="1920">
                <a:solidFill>
                  <a:schemeClr val="tx1">
                    <a:tint val="82000"/>
                  </a:schemeClr>
                </a:solidFill>
              </a:defRPr>
            </a:lvl8pPr>
            <a:lvl9pPr marL="4389120" indent="0">
              <a:buNone/>
              <a:defRPr sz="192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F21419-1DDF-FBEF-022A-0B8AAADE12F6}"/>
              </a:ext>
            </a:extLst>
          </p:cNvPr>
          <p:cNvSpPr>
            <a:spLocks noGrp="1"/>
          </p:cNvSpPr>
          <p:nvPr>
            <p:ph type="dt" sz="half" idx="10"/>
          </p:nvPr>
        </p:nvSpPr>
        <p:spPr/>
        <p:txBody>
          <a:bodyPr/>
          <a:lstStyle/>
          <a:p>
            <a:fld id="{CEE4F304-17F4-4217-A0F5-FDD403A5B878}" type="datetimeFigureOut">
              <a:rPr lang="en-US" smtClean="0"/>
              <a:t>10/19/2024</a:t>
            </a:fld>
            <a:endParaRPr lang="en-US"/>
          </a:p>
        </p:txBody>
      </p:sp>
      <p:sp>
        <p:nvSpPr>
          <p:cNvPr id="5" name="Footer Placeholder 4">
            <a:extLst>
              <a:ext uri="{FF2B5EF4-FFF2-40B4-BE49-F238E27FC236}">
                <a16:creationId xmlns:a16="http://schemas.microsoft.com/office/drawing/2014/main" id="{03CE1D6B-F563-F227-7079-7085FC290B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8B3CE-2E9A-3A7F-943A-722A246CEE4F}"/>
              </a:ext>
            </a:extLst>
          </p:cNvPr>
          <p:cNvSpPr>
            <a:spLocks noGrp="1"/>
          </p:cNvSpPr>
          <p:nvPr>
            <p:ph type="sldNum" sz="quarter" idx="12"/>
          </p:nvPr>
        </p:nvSpPr>
        <p:spPr/>
        <p:txBody>
          <a:bodyPr/>
          <a:lstStyle/>
          <a:p>
            <a:fld id="{857AF812-57BB-4BD9-B746-C05FB447C1F4}" type="slidenum">
              <a:rPr lang="en-US" smtClean="0"/>
              <a:t>‹#›</a:t>
            </a:fld>
            <a:endParaRPr lang="en-US"/>
          </a:p>
        </p:txBody>
      </p:sp>
    </p:spTree>
    <p:extLst>
      <p:ext uri="{BB962C8B-B14F-4D97-AF65-F5344CB8AC3E}">
        <p14:creationId xmlns:p14="http://schemas.microsoft.com/office/powerpoint/2010/main" val="4254012388"/>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4441-314B-44CA-BD29-BFC1DCA575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C50C39-EBE8-562B-3AFE-DEC23B44729B}"/>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3C4D13-5735-EAD3-EA68-6BDD1BF65063}"/>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4BD1FA-0620-1ECA-7457-90ECE37FF6AE}"/>
              </a:ext>
            </a:extLst>
          </p:cNvPr>
          <p:cNvSpPr>
            <a:spLocks noGrp="1"/>
          </p:cNvSpPr>
          <p:nvPr>
            <p:ph type="dt" sz="half" idx="10"/>
          </p:nvPr>
        </p:nvSpPr>
        <p:spPr/>
        <p:txBody>
          <a:bodyPr/>
          <a:lstStyle/>
          <a:p>
            <a:fld id="{CEE4F304-17F4-4217-A0F5-FDD403A5B878}" type="datetimeFigureOut">
              <a:rPr lang="en-US" smtClean="0"/>
              <a:t>10/19/2024</a:t>
            </a:fld>
            <a:endParaRPr lang="en-US"/>
          </a:p>
        </p:txBody>
      </p:sp>
      <p:sp>
        <p:nvSpPr>
          <p:cNvPr id="6" name="Footer Placeholder 5">
            <a:extLst>
              <a:ext uri="{FF2B5EF4-FFF2-40B4-BE49-F238E27FC236}">
                <a16:creationId xmlns:a16="http://schemas.microsoft.com/office/drawing/2014/main" id="{F27BAF13-D3CE-432A-A916-A7D694CE04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B974C3-EB2A-7EE8-9BB9-CB2BB4C7CB0F}"/>
              </a:ext>
            </a:extLst>
          </p:cNvPr>
          <p:cNvSpPr>
            <a:spLocks noGrp="1"/>
          </p:cNvSpPr>
          <p:nvPr>
            <p:ph type="sldNum" sz="quarter" idx="12"/>
          </p:nvPr>
        </p:nvSpPr>
        <p:spPr/>
        <p:txBody>
          <a:bodyPr/>
          <a:lstStyle/>
          <a:p>
            <a:fld id="{857AF812-57BB-4BD9-B746-C05FB447C1F4}" type="slidenum">
              <a:rPr lang="en-US" smtClean="0"/>
              <a:t>‹#›</a:t>
            </a:fld>
            <a:endParaRPr lang="en-US"/>
          </a:p>
        </p:txBody>
      </p:sp>
    </p:spTree>
    <p:extLst>
      <p:ext uri="{BB962C8B-B14F-4D97-AF65-F5344CB8AC3E}">
        <p14:creationId xmlns:p14="http://schemas.microsoft.com/office/powerpoint/2010/main" val="393068504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EFBA5-E045-5C73-D6C1-86AC6851EB7B}"/>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3F65B2-BA32-65C1-D566-C3645E7B8F67}"/>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F7FDEB51-9639-BE42-C766-3029EFF0AC8C}"/>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290A1D-8FE4-3A82-8E7B-C8AC8EB81A28}"/>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452DEDC8-D494-AC56-56EE-B1EE332B4897}"/>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26C4EB-584B-F852-5F50-8FF7AE427063}"/>
              </a:ext>
            </a:extLst>
          </p:cNvPr>
          <p:cNvSpPr>
            <a:spLocks noGrp="1"/>
          </p:cNvSpPr>
          <p:nvPr>
            <p:ph type="dt" sz="half" idx="10"/>
          </p:nvPr>
        </p:nvSpPr>
        <p:spPr/>
        <p:txBody>
          <a:bodyPr/>
          <a:lstStyle/>
          <a:p>
            <a:fld id="{CEE4F304-17F4-4217-A0F5-FDD403A5B878}" type="datetimeFigureOut">
              <a:rPr lang="en-US" smtClean="0"/>
              <a:t>10/19/2024</a:t>
            </a:fld>
            <a:endParaRPr lang="en-US"/>
          </a:p>
        </p:txBody>
      </p:sp>
      <p:sp>
        <p:nvSpPr>
          <p:cNvPr id="8" name="Footer Placeholder 7">
            <a:extLst>
              <a:ext uri="{FF2B5EF4-FFF2-40B4-BE49-F238E27FC236}">
                <a16:creationId xmlns:a16="http://schemas.microsoft.com/office/drawing/2014/main" id="{29A72020-ED84-936F-0720-846DD38377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AEEEFB-8C99-0053-09DF-8BBAD5E26543}"/>
              </a:ext>
            </a:extLst>
          </p:cNvPr>
          <p:cNvSpPr>
            <a:spLocks noGrp="1"/>
          </p:cNvSpPr>
          <p:nvPr>
            <p:ph type="sldNum" sz="quarter" idx="12"/>
          </p:nvPr>
        </p:nvSpPr>
        <p:spPr/>
        <p:txBody>
          <a:bodyPr/>
          <a:lstStyle/>
          <a:p>
            <a:fld id="{857AF812-57BB-4BD9-B746-C05FB447C1F4}" type="slidenum">
              <a:rPr lang="en-US" smtClean="0"/>
              <a:t>‹#›</a:t>
            </a:fld>
            <a:endParaRPr lang="en-US"/>
          </a:p>
        </p:txBody>
      </p:sp>
    </p:spTree>
    <p:extLst>
      <p:ext uri="{BB962C8B-B14F-4D97-AF65-F5344CB8AC3E}">
        <p14:creationId xmlns:p14="http://schemas.microsoft.com/office/powerpoint/2010/main" val="10137086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DCE27-75B8-E7B1-BDB0-880793C42D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8FF530-C792-9CE2-2C4F-D72D3B569D94}"/>
              </a:ext>
            </a:extLst>
          </p:cNvPr>
          <p:cNvSpPr>
            <a:spLocks noGrp="1"/>
          </p:cNvSpPr>
          <p:nvPr>
            <p:ph type="dt" sz="half" idx="10"/>
          </p:nvPr>
        </p:nvSpPr>
        <p:spPr/>
        <p:txBody>
          <a:bodyPr/>
          <a:lstStyle/>
          <a:p>
            <a:fld id="{CEE4F304-17F4-4217-A0F5-FDD403A5B878}" type="datetimeFigureOut">
              <a:rPr lang="en-US" smtClean="0"/>
              <a:t>10/19/2024</a:t>
            </a:fld>
            <a:endParaRPr lang="en-US"/>
          </a:p>
        </p:txBody>
      </p:sp>
      <p:sp>
        <p:nvSpPr>
          <p:cNvPr id="4" name="Footer Placeholder 3">
            <a:extLst>
              <a:ext uri="{FF2B5EF4-FFF2-40B4-BE49-F238E27FC236}">
                <a16:creationId xmlns:a16="http://schemas.microsoft.com/office/drawing/2014/main" id="{861DB4B2-A949-AC8B-3610-671CE46C47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66299D-53A4-785D-7AF9-13C2CCA28A49}"/>
              </a:ext>
            </a:extLst>
          </p:cNvPr>
          <p:cNvSpPr>
            <a:spLocks noGrp="1"/>
          </p:cNvSpPr>
          <p:nvPr>
            <p:ph type="sldNum" sz="quarter" idx="12"/>
          </p:nvPr>
        </p:nvSpPr>
        <p:spPr/>
        <p:txBody>
          <a:bodyPr/>
          <a:lstStyle/>
          <a:p>
            <a:fld id="{857AF812-57BB-4BD9-B746-C05FB447C1F4}" type="slidenum">
              <a:rPr lang="en-US" smtClean="0"/>
              <a:t>‹#›</a:t>
            </a:fld>
            <a:endParaRPr lang="en-US"/>
          </a:p>
        </p:txBody>
      </p:sp>
    </p:spTree>
    <p:extLst>
      <p:ext uri="{BB962C8B-B14F-4D97-AF65-F5344CB8AC3E}">
        <p14:creationId xmlns:p14="http://schemas.microsoft.com/office/powerpoint/2010/main" val="93697380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1BFFD1-B4D8-0148-A596-8289B60B2DD8}"/>
              </a:ext>
            </a:extLst>
          </p:cNvPr>
          <p:cNvSpPr>
            <a:spLocks noGrp="1"/>
          </p:cNvSpPr>
          <p:nvPr>
            <p:ph type="dt" sz="half" idx="10"/>
          </p:nvPr>
        </p:nvSpPr>
        <p:spPr/>
        <p:txBody>
          <a:bodyPr/>
          <a:lstStyle/>
          <a:p>
            <a:fld id="{CEE4F304-17F4-4217-A0F5-FDD403A5B878}" type="datetimeFigureOut">
              <a:rPr lang="en-US" smtClean="0"/>
              <a:t>10/19/2024</a:t>
            </a:fld>
            <a:endParaRPr lang="en-US"/>
          </a:p>
        </p:txBody>
      </p:sp>
      <p:sp>
        <p:nvSpPr>
          <p:cNvPr id="3" name="Footer Placeholder 2">
            <a:extLst>
              <a:ext uri="{FF2B5EF4-FFF2-40B4-BE49-F238E27FC236}">
                <a16:creationId xmlns:a16="http://schemas.microsoft.com/office/drawing/2014/main" id="{AE3E757D-6B96-8C0A-C1C2-BEBAAED988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ABE5FC-C833-4ED2-B0D7-0578F7C9FD92}"/>
              </a:ext>
            </a:extLst>
          </p:cNvPr>
          <p:cNvSpPr>
            <a:spLocks noGrp="1"/>
          </p:cNvSpPr>
          <p:nvPr>
            <p:ph type="sldNum" sz="quarter" idx="12"/>
          </p:nvPr>
        </p:nvSpPr>
        <p:spPr/>
        <p:txBody>
          <a:bodyPr/>
          <a:lstStyle/>
          <a:p>
            <a:fld id="{857AF812-57BB-4BD9-B746-C05FB447C1F4}" type="slidenum">
              <a:rPr lang="en-US" smtClean="0"/>
              <a:t>‹#›</a:t>
            </a:fld>
            <a:endParaRPr lang="en-US"/>
          </a:p>
        </p:txBody>
      </p:sp>
    </p:spTree>
    <p:extLst>
      <p:ext uri="{BB962C8B-B14F-4D97-AF65-F5344CB8AC3E}">
        <p14:creationId xmlns:p14="http://schemas.microsoft.com/office/powerpoint/2010/main" val="24922657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271DE-B0A5-9AC6-650F-66F04BD2CB11}"/>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948336E7-4A58-1085-35BB-400057D71717}"/>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090B38-8218-FBF9-90D0-EEBB80DA7EA4}"/>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6011895A-681D-BAB6-FC8C-1D262BAD18BD}"/>
              </a:ext>
            </a:extLst>
          </p:cNvPr>
          <p:cNvSpPr>
            <a:spLocks noGrp="1"/>
          </p:cNvSpPr>
          <p:nvPr>
            <p:ph type="dt" sz="half" idx="10"/>
          </p:nvPr>
        </p:nvSpPr>
        <p:spPr/>
        <p:txBody>
          <a:bodyPr/>
          <a:lstStyle/>
          <a:p>
            <a:fld id="{CEE4F304-17F4-4217-A0F5-FDD403A5B878}" type="datetimeFigureOut">
              <a:rPr lang="en-US" smtClean="0"/>
              <a:t>10/19/2024</a:t>
            </a:fld>
            <a:endParaRPr lang="en-US"/>
          </a:p>
        </p:txBody>
      </p:sp>
      <p:sp>
        <p:nvSpPr>
          <p:cNvPr id="6" name="Footer Placeholder 5">
            <a:extLst>
              <a:ext uri="{FF2B5EF4-FFF2-40B4-BE49-F238E27FC236}">
                <a16:creationId xmlns:a16="http://schemas.microsoft.com/office/drawing/2014/main" id="{EF42B486-95AE-EA3E-A3D9-4DF2067262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146BC9-6304-B29E-BE78-D40929BB8507}"/>
              </a:ext>
            </a:extLst>
          </p:cNvPr>
          <p:cNvSpPr>
            <a:spLocks noGrp="1"/>
          </p:cNvSpPr>
          <p:nvPr>
            <p:ph type="sldNum" sz="quarter" idx="12"/>
          </p:nvPr>
        </p:nvSpPr>
        <p:spPr/>
        <p:txBody>
          <a:bodyPr/>
          <a:lstStyle/>
          <a:p>
            <a:fld id="{857AF812-57BB-4BD9-B746-C05FB447C1F4}" type="slidenum">
              <a:rPr lang="en-US" smtClean="0"/>
              <a:t>‹#›</a:t>
            </a:fld>
            <a:endParaRPr lang="en-US"/>
          </a:p>
        </p:txBody>
      </p:sp>
    </p:spTree>
    <p:extLst>
      <p:ext uri="{BB962C8B-B14F-4D97-AF65-F5344CB8AC3E}">
        <p14:creationId xmlns:p14="http://schemas.microsoft.com/office/powerpoint/2010/main" val="32495852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793117-B466-45B2-79FB-618471DB398F}"/>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631D53-F2AF-B568-7A51-8E59A9AE2687}"/>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184FB4-9626-F304-58BF-1F4791D768AC}"/>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11D322E9-5BC2-444C-8707-932BE0BDE47A}" type="datetimeFigureOut">
              <a:rPr lang="en-US" smtClean="0"/>
              <a:t>10/19/2024</a:t>
            </a:fld>
            <a:endParaRPr lang="en-US"/>
          </a:p>
        </p:txBody>
      </p:sp>
      <p:sp>
        <p:nvSpPr>
          <p:cNvPr id="5" name="Footer Placeholder 4">
            <a:extLst>
              <a:ext uri="{FF2B5EF4-FFF2-40B4-BE49-F238E27FC236}">
                <a16:creationId xmlns:a16="http://schemas.microsoft.com/office/drawing/2014/main" id="{574ED713-5D92-223E-985D-719F3D37F56A}"/>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81E3C4-BDC5-A16C-3578-7994F9321199}"/>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88EC7FB0-C85A-4DC3-879B-C2698DCBC9EF}" type="slidenum">
              <a:rPr lang="en-US" smtClean="0"/>
              <a:t>‹#›</a:t>
            </a:fld>
            <a:endParaRPr lang="en-US"/>
          </a:p>
        </p:txBody>
      </p:sp>
    </p:spTree>
    <p:extLst>
      <p:ext uri="{BB962C8B-B14F-4D97-AF65-F5344CB8AC3E}">
        <p14:creationId xmlns:p14="http://schemas.microsoft.com/office/powerpoint/2010/main" val="4217574302"/>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F48D8B-7E79-E194-271B-39575CDAAD42}"/>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5788E8-BEFE-6AF3-2899-282008A168EB}"/>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B91475-E8BE-ABDA-9426-B5EB51F2D8A7}"/>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11D322E9-5BC2-444C-8707-932BE0BDE47A}" type="datetimeFigureOut">
              <a:rPr lang="en-US" smtClean="0"/>
              <a:t>10/19/2024</a:t>
            </a:fld>
            <a:endParaRPr lang="en-US"/>
          </a:p>
        </p:txBody>
      </p:sp>
      <p:sp>
        <p:nvSpPr>
          <p:cNvPr id="5" name="Footer Placeholder 4">
            <a:extLst>
              <a:ext uri="{FF2B5EF4-FFF2-40B4-BE49-F238E27FC236}">
                <a16:creationId xmlns:a16="http://schemas.microsoft.com/office/drawing/2014/main" id="{36424CB3-AC79-1B8D-27D8-5A6DD597BC69}"/>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9F339F7-7868-B94E-9688-A0A3830ED775}"/>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88EC7FB0-C85A-4DC3-879B-C2698DCBC9EF}" type="slidenum">
              <a:rPr lang="en-US" smtClean="0"/>
              <a:t>‹#›</a:t>
            </a:fld>
            <a:endParaRPr lang="en-US"/>
          </a:p>
        </p:txBody>
      </p:sp>
    </p:spTree>
    <p:extLst>
      <p:ext uri="{BB962C8B-B14F-4D97-AF65-F5344CB8AC3E}">
        <p14:creationId xmlns:p14="http://schemas.microsoft.com/office/powerpoint/2010/main" val="245717360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626DD5-855A-493E-4240-0B3342D192F5}"/>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7DF466-5C87-4C6D-A5EE-C78AFE932BF7}"/>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3795D8-290D-BE2E-D9CA-97A62DC93F51}"/>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D14687CA-3AC3-4543-A848-BD8FCFDF1990}" type="datetimeFigureOut">
              <a:rPr lang="en-US" smtClean="0"/>
              <a:t>10/19/2024</a:t>
            </a:fld>
            <a:endParaRPr lang="en-US"/>
          </a:p>
        </p:txBody>
      </p:sp>
      <p:sp>
        <p:nvSpPr>
          <p:cNvPr id="5" name="Footer Placeholder 4">
            <a:extLst>
              <a:ext uri="{FF2B5EF4-FFF2-40B4-BE49-F238E27FC236}">
                <a16:creationId xmlns:a16="http://schemas.microsoft.com/office/drawing/2014/main" id="{A1F05AE5-E1DA-5876-3C92-4AD4F0F0CF05}"/>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B85C12-24E4-7824-D1DD-9432DBE31C23}"/>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09AC13EF-09C5-49E1-A15C-2B474C13C734}" type="slidenum">
              <a:rPr lang="en-US" smtClean="0"/>
              <a:t>‹#›</a:t>
            </a:fld>
            <a:endParaRPr lang="en-US"/>
          </a:p>
        </p:txBody>
      </p:sp>
    </p:spTree>
    <p:extLst>
      <p:ext uri="{BB962C8B-B14F-4D97-AF65-F5344CB8AC3E}">
        <p14:creationId xmlns:p14="http://schemas.microsoft.com/office/powerpoint/2010/main" val="421774369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1.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2.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35.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36.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37.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38.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39.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40.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41.xml"/><Relationship Id="rId5" Type="http://schemas.openxmlformats.org/officeDocument/2006/relationships/image" Target="../media/image71.png"/><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42.xml"/><Relationship Id="rId5" Type="http://schemas.openxmlformats.org/officeDocument/2006/relationships/image" Target="../media/image74.png"/><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43.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44.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45.xml"/><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050488"/>
            <a:ext cx="7415927" cy="4258628"/>
          </a:xfrm>
          <a:prstGeom prst="rect">
            <a:avLst/>
          </a:prstGeom>
          <a:noFill/>
          <a:ln/>
        </p:spPr>
        <p:txBody>
          <a:bodyPr wrap="square" lIns="0" tIns="0" rIns="0" bIns="0" rtlCol="0" anchor="t"/>
          <a:lstStyle/>
          <a:p>
            <a:pPr marL="0" indent="0">
              <a:lnSpc>
                <a:spcPts val="8350"/>
              </a:lnSpc>
              <a:buNone/>
            </a:pPr>
            <a:r>
              <a:rPr lang="en-US" sz="6700" dirty="0">
                <a:solidFill>
                  <a:srgbClr val="030303"/>
                </a:solidFill>
                <a:latin typeface="DM Sans Semi Bold" pitchFamily="34" charset="0"/>
                <a:ea typeface="DM Sans Semi Bold" pitchFamily="34" charset="-122"/>
                <a:cs typeface="DM Sans Semi Bold" pitchFamily="34" charset="-120"/>
              </a:rPr>
              <a:t>Odoo Implementation for Printers' Company</a:t>
            </a:r>
            <a:endParaRPr lang="en-US" sz="6700" dirty="0"/>
          </a:p>
        </p:txBody>
      </p:sp>
      <p:sp>
        <p:nvSpPr>
          <p:cNvPr id="4" name="Text 1"/>
          <p:cNvSpPr/>
          <p:nvPr/>
        </p:nvSpPr>
        <p:spPr>
          <a:xfrm>
            <a:off x="6350437" y="5679400"/>
            <a:ext cx="7415927" cy="790099"/>
          </a:xfrm>
          <a:prstGeom prst="rect">
            <a:avLst/>
          </a:prstGeom>
          <a:noFill/>
          <a:ln/>
        </p:spPr>
        <p:txBody>
          <a:bodyPr wrap="square" lIns="0" tIns="0" rIns="0" bIns="0" rtlCol="0" anchor="t"/>
          <a:lstStyle/>
          <a:p>
            <a:pPr marL="0" indent="0">
              <a:lnSpc>
                <a:spcPts val="3100"/>
              </a:lnSpc>
              <a:buNone/>
            </a:pPr>
            <a:r>
              <a:rPr lang="en-US" sz="1900" dirty="0">
                <a:latin typeface="Inter Medium" pitchFamily="34" charset="0"/>
                <a:ea typeface="Inter Medium" pitchFamily="34" charset="-122"/>
                <a:cs typeface="Inter Medium" pitchFamily="34" charset="-120"/>
              </a:rPr>
              <a:t>Optimizing operations, boosting efficiency, and elevating customer satisfaction through a tailored Odoo ERP solution.</a:t>
            </a:r>
            <a:endParaRPr lang="en-US" sz="1900" dirty="0"/>
          </a:p>
        </p:txBody>
      </p:sp>
      <p:sp>
        <p:nvSpPr>
          <p:cNvPr id="5" name="Shape 2"/>
          <p:cNvSpPr/>
          <p:nvPr/>
        </p:nvSpPr>
        <p:spPr>
          <a:xfrm>
            <a:off x="6350437" y="6765608"/>
            <a:ext cx="394930" cy="394930"/>
          </a:xfrm>
          <a:prstGeom prst="roundRect">
            <a:avLst>
              <a:gd name="adj" fmla="val 23151155"/>
            </a:avLst>
          </a:prstGeom>
          <a:noFill/>
          <a:ln w="7620">
            <a:solidFill>
              <a:srgbClr val="FFFFFF"/>
            </a:solidFill>
            <a:prstDash val="solid"/>
          </a:ln>
        </p:spPr>
        <p:txBody>
          <a:bodyPr/>
          <a:lstStyle/>
          <a:p>
            <a:endParaRPr lang="en-US"/>
          </a:p>
        </p:txBody>
      </p:sp>
      <p:sp>
        <p:nvSpPr>
          <p:cNvPr id="7" name="Text 3"/>
          <p:cNvSpPr/>
          <p:nvPr/>
        </p:nvSpPr>
        <p:spPr>
          <a:xfrm>
            <a:off x="6868716" y="6747153"/>
            <a:ext cx="2549723" cy="431959"/>
          </a:xfrm>
          <a:prstGeom prst="rect">
            <a:avLst/>
          </a:prstGeom>
          <a:noFill/>
          <a:ln/>
        </p:spPr>
        <p:txBody>
          <a:bodyPr wrap="none" lIns="0" tIns="0" rIns="0" bIns="0" rtlCol="0" anchor="t"/>
          <a:lstStyle/>
          <a:p>
            <a:pPr marL="0" indent="0" algn="l">
              <a:lnSpc>
                <a:spcPts val="3400"/>
              </a:lnSpc>
              <a:buNone/>
            </a:pP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96228" y="3044190"/>
            <a:ext cx="4893945" cy="2141101"/>
          </a:xfrm>
          <a:prstGeom prst="rect">
            <a:avLst/>
          </a:prstGeom>
        </p:spPr>
      </p:pic>
      <p:sp>
        <p:nvSpPr>
          <p:cNvPr id="4" name="Text 0"/>
          <p:cNvSpPr/>
          <p:nvPr/>
        </p:nvSpPr>
        <p:spPr>
          <a:xfrm>
            <a:off x="6315908" y="1213247"/>
            <a:ext cx="7383780" cy="740688"/>
          </a:xfrm>
          <a:prstGeom prst="rect">
            <a:avLst/>
          </a:prstGeom>
          <a:noFill/>
          <a:ln/>
        </p:spPr>
        <p:txBody>
          <a:bodyPr wrap="none" lIns="0" tIns="0" rIns="0" bIns="0" rtlCol="0" anchor="t"/>
          <a:lstStyle/>
          <a:p>
            <a:pPr marL="0" indent="0">
              <a:lnSpc>
                <a:spcPts val="5800"/>
              </a:lnSpc>
              <a:buNone/>
            </a:pPr>
            <a:r>
              <a:rPr lang="en-US" sz="4650" dirty="0">
                <a:solidFill>
                  <a:srgbClr val="030303"/>
                </a:solidFill>
                <a:latin typeface="DM Sans Semi Bold" pitchFamily="34" charset="0"/>
                <a:ea typeface="DM Sans Semi Bold" pitchFamily="34" charset="-122"/>
                <a:cs typeface="DM Sans Semi Bold" pitchFamily="34" charset="-120"/>
              </a:rPr>
              <a:t>Accounting Module Setup</a:t>
            </a:r>
            <a:endParaRPr lang="en-US" sz="4650" dirty="0"/>
          </a:p>
        </p:txBody>
      </p:sp>
      <p:sp>
        <p:nvSpPr>
          <p:cNvPr id="5" name="Shape 1"/>
          <p:cNvSpPr/>
          <p:nvPr/>
        </p:nvSpPr>
        <p:spPr>
          <a:xfrm>
            <a:off x="6315908" y="2575917"/>
            <a:ext cx="533162" cy="533162"/>
          </a:xfrm>
          <a:prstGeom prst="roundRect">
            <a:avLst>
              <a:gd name="adj" fmla="val 6668"/>
            </a:avLst>
          </a:prstGeom>
          <a:solidFill>
            <a:srgbClr val="F2EEEE"/>
          </a:solidFill>
          <a:ln/>
        </p:spPr>
        <p:txBody>
          <a:bodyPr/>
          <a:lstStyle/>
          <a:p>
            <a:endParaRPr lang="en-US"/>
          </a:p>
        </p:txBody>
      </p:sp>
      <p:sp>
        <p:nvSpPr>
          <p:cNvPr id="6" name="Text 2"/>
          <p:cNvSpPr/>
          <p:nvPr/>
        </p:nvSpPr>
        <p:spPr>
          <a:xfrm>
            <a:off x="6520577" y="2664738"/>
            <a:ext cx="123706" cy="355521"/>
          </a:xfrm>
          <a:prstGeom prst="rect">
            <a:avLst/>
          </a:prstGeom>
          <a:noFill/>
          <a:ln/>
        </p:spPr>
        <p:txBody>
          <a:bodyPr wrap="none" lIns="0" tIns="0" rIns="0" bIns="0" rtlCol="0" anchor="t"/>
          <a:lstStyle/>
          <a:p>
            <a:pPr marL="0" indent="0" algn="ctr">
              <a:lnSpc>
                <a:spcPts val="2750"/>
              </a:lnSpc>
              <a:buNone/>
            </a:pPr>
            <a:r>
              <a:rPr lang="en-US" sz="2750" dirty="0">
                <a:solidFill>
                  <a:srgbClr val="464646"/>
                </a:solidFill>
                <a:latin typeface="DM Sans Semi Bold" pitchFamily="34" charset="0"/>
                <a:ea typeface="DM Sans Semi Bold" pitchFamily="34" charset="-122"/>
                <a:cs typeface="DM Sans Semi Bold" pitchFamily="34" charset="-120"/>
              </a:rPr>
              <a:t>1</a:t>
            </a:r>
            <a:endParaRPr lang="en-US" sz="2750" dirty="0"/>
          </a:p>
        </p:txBody>
      </p:sp>
      <p:sp>
        <p:nvSpPr>
          <p:cNvPr id="7" name="Text 3"/>
          <p:cNvSpPr/>
          <p:nvPr/>
        </p:nvSpPr>
        <p:spPr>
          <a:xfrm>
            <a:off x="7086005" y="2575917"/>
            <a:ext cx="2962632" cy="370284"/>
          </a:xfrm>
          <a:prstGeom prst="rect">
            <a:avLst/>
          </a:prstGeom>
          <a:noFill/>
          <a:ln/>
        </p:spPr>
        <p:txBody>
          <a:bodyPr wrap="none" lIns="0" tIns="0" rIns="0" bIns="0" rtlCol="0" anchor="t"/>
          <a:lstStyle/>
          <a:p>
            <a:pPr marL="0" indent="0">
              <a:lnSpc>
                <a:spcPts val="2900"/>
              </a:lnSpc>
              <a:buNone/>
            </a:pPr>
            <a:r>
              <a:rPr lang="en-US" sz="2300" dirty="0">
                <a:latin typeface="DM Sans Semi Bold" pitchFamily="34" charset="0"/>
                <a:ea typeface="DM Sans Semi Bold" pitchFamily="34" charset="-122"/>
                <a:cs typeface="DM Sans Semi Bold" pitchFamily="34" charset="-120"/>
              </a:rPr>
              <a:t>Install Accounting</a:t>
            </a:r>
            <a:endParaRPr lang="en-US" sz="2300" dirty="0"/>
          </a:p>
        </p:txBody>
      </p:sp>
      <p:sp>
        <p:nvSpPr>
          <p:cNvPr id="8" name="Text 4"/>
          <p:cNvSpPr/>
          <p:nvPr/>
        </p:nvSpPr>
        <p:spPr>
          <a:xfrm>
            <a:off x="7086005" y="3088362"/>
            <a:ext cx="6714887" cy="379214"/>
          </a:xfrm>
          <a:prstGeom prst="rect">
            <a:avLst/>
          </a:prstGeom>
          <a:noFill/>
          <a:ln/>
        </p:spPr>
        <p:txBody>
          <a:bodyPr wrap="none" lIns="0" tIns="0" rIns="0" bIns="0" rtlCol="0" anchor="t"/>
          <a:lstStyle/>
          <a:p>
            <a:pPr marL="0" indent="0">
              <a:lnSpc>
                <a:spcPts val="2950"/>
              </a:lnSpc>
              <a:buNone/>
            </a:pPr>
            <a:r>
              <a:rPr lang="en-US" sz="1850" dirty="0">
                <a:latin typeface="Inter Medium" pitchFamily="34" charset="0"/>
                <a:ea typeface="Inter Medium" pitchFamily="34" charset="-122"/>
                <a:cs typeface="Inter Medium" pitchFamily="34" charset="-120"/>
              </a:rPr>
              <a:t>Ensure the accounting module is installed and activated.</a:t>
            </a:r>
            <a:endParaRPr lang="en-US" sz="1850" dirty="0"/>
          </a:p>
        </p:txBody>
      </p:sp>
      <p:sp>
        <p:nvSpPr>
          <p:cNvPr id="9" name="Shape 5"/>
          <p:cNvSpPr/>
          <p:nvPr/>
        </p:nvSpPr>
        <p:spPr>
          <a:xfrm>
            <a:off x="6315908" y="3971092"/>
            <a:ext cx="533162" cy="533162"/>
          </a:xfrm>
          <a:prstGeom prst="roundRect">
            <a:avLst>
              <a:gd name="adj" fmla="val 6668"/>
            </a:avLst>
          </a:prstGeom>
          <a:solidFill>
            <a:srgbClr val="F2EEEE"/>
          </a:solidFill>
          <a:ln/>
        </p:spPr>
        <p:txBody>
          <a:bodyPr/>
          <a:lstStyle/>
          <a:p>
            <a:endParaRPr lang="en-US"/>
          </a:p>
        </p:txBody>
      </p:sp>
      <p:sp>
        <p:nvSpPr>
          <p:cNvPr id="10" name="Text 6"/>
          <p:cNvSpPr/>
          <p:nvPr/>
        </p:nvSpPr>
        <p:spPr>
          <a:xfrm>
            <a:off x="6479858" y="4059912"/>
            <a:ext cx="205145" cy="355521"/>
          </a:xfrm>
          <a:prstGeom prst="rect">
            <a:avLst/>
          </a:prstGeom>
          <a:noFill/>
          <a:ln/>
        </p:spPr>
        <p:txBody>
          <a:bodyPr wrap="none" lIns="0" tIns="0" rIns="0" bIns="0" rtlCol="0" anchor="t"/>
          <a:lstStyle/>
          <a:p>
            <a:pPr marL="0" indent="0" algn="ctr">
              <a:lnSpc>
                <a:spcPts val="2750"/>
              </a:lnSpc>
              <a:buNone/>
            </a:pPr>
            <a:r>
              <a:rPr lang="en-US" sz="2750" dirty="0">
                <a:solidFill>
                  <a:srgbClr val="464646"/>
                </a:solidFill>
                <a:latin typeface="DM Sans Semi Bold" pitchFamily="34" charset="0"/>
                <a:ea typeface="DM Sans Semi Bold" pitchFamily="34" charset="-122"/>
                <a:cs typeface="DM Sans Semi Bold" pitchFamily="34" charset="-120"/>
              </a:rPr>
              <a:t>2</a:t>
            </a:r>
            <a:endParaRPr lang="en-US" sz="2750" dirty="0"/>
          </a:p>
        </p:txBody>
      </p:sp>
      <p:sp>
        <p:nvSpPr>
          <p:cNvPr id="11" name="Text 7"/>
          <p:cNvSpPr/>
          <p:nvPr/>
        </p:nvSpPr>
        <p:spPr>
          <a:xfrm>
            <a:off x="7086005" y="3971092"/>
            <a:ext cx="2962632" cy="370284"/>
          </a:xfrm>
          <a:prstGeom prst="rect">
            <a:avLst/>
          </a:prstGeom>
          <a:noFill/>
          <a:ln/>
        </p:spPr>
        <p:txBody>
          <a:bodyPr wrap="none" lIns="0" tIns="0" rIns="0" bIns="0" rtlCol="0" anchor="t"/>
          <a:lstStyle/>
          <a:p>
            <a:pPr marL="0" indent="0">
              <a:lnSpc>
                <a:spcPts val="2900"/>
              </a:lnSpc>
              <a:buNone/>
            </a:pPr>
            <a:r>
              <a:rPr lang="en-US" sz="2300" dirty="0">
                <a:latin typeface="DM Sans Semi Bold" pitchFamily="34" charset="0"/>
                <a:ea typeface="DM Sans Semi Bold" pitchFamily="34" charset="-122"/>
                <a:cs typeface="DM Sans Semi Bold" pitchFamily="34" charset="-120"/>
              </a:rPr>
              <a:t>Configure Settings</a:t>
            </a:r>
            <a:endParaRPr lang="en-US" sz="2300" dirty="0"/>
          </a:p>
        </p:txBody>
      </p:sp>
      <p:sp>
        <p:nvSpPr>
          <p:cNvPr id="12" name="Text 8"/>
          <p:cNvSpPr/>
          <p:nvPr/>
        </p:nvSpPr>
        <p:spPr>
          <a:xfrm>
            <a:off x="7086005" y="4483537"/>
            <a:ext cx="6714887" cy="758428"/>
          </a:xfrm>
          <a:prstGeom prst="rect">
            <a:avLst/>
          </a:prstGeom>
          <a:noFill/>
          <a:ln/>
        </p:spPr>
        <p:txBody>
          <a:bodyPr wrap="square" lIns="0" tIns="0" rIns="0" bIns="0" rtlCol="0" anchor="t"/>
          <a:lstStyle/>
          <a:p>
            <a:pPr marL="0" indent="0">
              <a:lnSpc>
                <a:spcPts val="2950"/>
              </a:lnSpc>
              <a:buNone/>
            </a:pPr>
            <a:r>
              <a:rPr lang="en-US" sz="1850" dirty="0">
                <a:latin typeface="Inter Medium" pitchFamily="34" charset="0"/>
                <a:ea typeface="Inter Medium" pitchFamily="34" charset="-122"/>
                <a:cs typeface="Inter Medium" pitchFamily="34" charset="-120"/>
              </a:rPr>
              <a:t>Set up company details, product categories, and automatic accounting entries.</a:t>
            </a:r>
            <a:endParaRPr lang="en-US" sz="1850" dirty="0"/>
          </a:p>
        </p:txBody>
      </p:sp>
      <p:sp>
        <p:nvSpPr>
          <p:cNvPr id="13" name="Shape 9"/>
          <p:cNvSpPr/>
          <p:nvPr/>
        </p:nvSpPr>
        <p:spPr>
          <a:xfrm>
            <a:off x="6315908" y="5745480"/>
            <a:ext cx="533162" cy="533162"/>
          </a:xfrm>
          <a:prstGeom prst="roundRect">
            <a:avLst>
              <a:gd name="adj" fmla="val 6668"/>
            </a:avLst>
          </a:prstGeom>
          <a:solidFill>
            <a:srgbClr val="F2EEEE"/>
          </a:solidFill>
          <a:ln/>
        </p:spPr>
        <p:txBody>
          <a:bodyPr/>
          <a:lstStyle/>
          <a:p>
            <a:endParaRPr lang="en-US"/>
          </a:p>
        </p:txBody>
      </p:sp>
      <p:sp>
        <p:nvSpPr>
          <p:cNvPr id="14" name="Text 10"/>
          <p:cNvSpPr/>
          <p:nvPr/>
        </p:nvSpPr>
        <p:spPr>
          <a:xfrm>
            <a:off x="6475928" y="5834301"/>
            <a:ext cx="213003" cy="355521"/>
          </a:xfrm>
          <a:prstGeom prst="rect">
            <a:avLst/>
          </a:prstGeom>
          <a:noFill/>
          <a:ln/>
        </p:spPr>
        <p:txBody>
          <a:bodyPr wrap="none" lIns="0" tIns="0" rIns="0" bIns="0" rtlCol="0" anchor="t"/>
          <a:lstStyle/>
          <a:p>
            <a:pPr marL="0" indent="0" algn="ctr">
              <a:lnSpc>
                <a:spcPts val="2750"/>
              </a:lnSpc>
              <a:buNone/>
            </a:pPr>
            <a:r>
              <a:rPr lang="en-US" sz="2750" dirty="0">
                <a:solidFill>
                  <a:srgbClr val="464646"/>
                </a:solidFill>
                <a:latin typeface="DM Sans Semi Bold" pitchFamily="34" charset="0"/>
                <a:ea typeface="DM Sans Semi Bold" pitchFamily="34" charset="-122"/>
                <a:cs typeface="DM Sans Semi Bold" pitchFamily="34" charset="-120"/>
              </a:rPr>
              <a:t>3</a:t>
            </a:r>
            <a:endParaRPr lang="en-US" sz="2750" dirty="0"/>
          </a:p>
        </p:txBody>
      </p:sp>
      <p:sp>
        <p:nvSpPr>
          <p:cNvPr id="15" name="Text 11"/>
          <p:cNvSpPr/>
          <p:nvPr/>
        </p:nvSpPr>
        <p:spPr>
          <a:xfrm>
            <a:off x="7086005" y="5745480"/>
            <a:ext cx="2962632" cy="370284"/>
          </a:xfrm>
          <a:prstGeom prst="rect">
            <a:avLst/>
          </a:prstGeom>
          <a:noFill/>
          <a:ln/>
        </p:spPr>
        <p:txBody>
          <a:bodyPr wrap="none" lIns="0" tIns="0" rIns="0" bIns="0" rtlCol="0" anchor="t"/>
          <a:lstStyle/>
          <a:p>
            <a:pPr marL="0" indent="0">
              <a:lnSpc>
                <a:spcPts val="2900"/>
              </a:lnSpc>
              <a:buNone/>
            </a:pPr>
            <a:r>
              <a:rPr lang="en-US" sz="2300" dirty="0">
                <a:latin typeface="DM Sans Semi Bold" pitchFamily="34" charset="0"/>
                <a:ea typeface="DM Sans Semi Bold" pitchFamily="34" charset="-122"/>
                <a:cs typeface="DM Sans Semi Bold" pitchFamily="34" charset="-120"/>
              </a:rPr>
              <a:t>Chart of Accounts</a:t>
            </a:r>
            <a:endParaRPr lang="en-US" sz="2300" dirty="0"/>
          </a:p>
        </p:txBody>
      </p:sp>
      <p:sp>
        <p:nvSpPr>
          <p:cNvPr id="16" name="Text 12"/>
          <p:cNvSpPr/>
          <p:nvPr/>
        </p:nvSpPr>
        <p:spPr>
          <a:xfrm>
            <a:off x="7086005" y="6257925"/>
            <a:ext cx="6714887" cy="758428"/>
          </a:xfrm>
          <a:prstGeom prst="rect">
            <a:avLst/>
          </a:prstGeom>
          <a:noFill/>
          <a:ln/>
        </p:spPr>
        <p:txBody>
          <a:bodyPr wrap="square" lIns="0" tIns="0" rIns="0" bIns="0" rtlCol="0" anchor="t"/>
          <a:lstStyle/>
          <a:p>
            <a:pPr marL="0" indent="0">
              <a:lnSpc>
                <a:spcPts val="2950"/>
              </a:lnSpc>
              <a:buNone/>
            </a:pPr>
            <a:r>
              <a:rPr lang="en-US" sz="1850" dirty="0">
                <a:latin typeface="Inter Medium" pitchFamily="34" charset="0"/>
                <a:ea typeface="Inter Medium" pitchFamily="34" charset="-122"/>
                <a:cs typeface="Inter Medium" pitchFamily="34" charset="-120"/>
              </a:rPr>
              <a:t>Create accounts for assets, liabilities, equity, income, and expenses.</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469231"/>
            <a:ext cx="7692509" cy="771525"/>
          </a:xfrm>
          <a:prstGeom prst="rect">
            <a:avLst/>
          </a:prstGeom>
          <a:noFill/>
          <a:ln/>
        </p:spPr>
        <p:txBody>
          <a:bodyPr wrap="none" lIns="0" tIns="0" rIns="0" bIns="0" rtlCol="0" anchor="t"/>
          <a:lstStyle/>
          <a:p>
            <a:pPr marL="0" indent="0">
              <a:lnSpc>
                <a:spcPts val="6050"/>
              </a:lnSpc>
              <a:buNone/>
            </a:pPr>
            <a:r>
              <a:rPr lang="en-US" sz="4850" dirty="0">
                <a:solidFill>
                  <a:srgbClr val="030303"/>
                </a:solidFill>
                <a:latin typeface="DM Sans Semi Bold" pitchFamily="34" charset="0"/>
                <a:ea typeface="DM Sans Semi Bold" pitchFamily="34" charset="-122"/>
                <a:cs typeface="DM Sans Semi Bold" pitchFamily="34" charset="-120"/>
              </a:rPr>
              <a:t>Accounting Module Setup</a:t>
            </a:r>
            <a:endParaRPr lang="en-US" sz="4850" dirty="0"/>
          </a:p>
        </p:txBody>
      </p:sp>
      <p:pic>
        <p:nvPicPr>
          <p:cNvPr id="3" name="Image 0" descr="preencoded.png"/>
          <p:cNvPicPr>
            <a:picLocks noChangeAspect="1"/>
          </p:cNvPicPr>
          <p:nvPr/>
        </p:nvPicPr>
        <p:blipFill>
          <a:blip r:embed="rId3"/>
          <a:stretch>
            <a:fillRect/>
          </a:stretch>
        </p:blipFill>
        <p:spPr>
          <a:xfrm>
            <a:off x="864037" y="2734508"/>
            <a:ext cx="4511516" cy="2788325"/>
          </a:xfrm>
          <a:prstGeom prst="rect">
            <a:avLst/>
          </a:prstGeom>
        </p:spPr>
      </p:pic>
      <p:sp>
        <p:nvSpPr>
          <p:cNvPr id="4" name="Text 1"/>
          <p:cNvSpPr/>
          <p:nvPr/>
        </p:nvSpPr>
        <p:spPr>
          <a:xfrm>
            <a:off x="864037" y="5831443"/>
            <a:ext cx="3086100" cy="385763"/>
          </a:xfrm>
          <a:prstGeom prst="rect">
            <a:avLst/>
          </a:prstGeom>
          <a:noFill/>
          <a:ln/>
        </p:spPr>
        <p:txBody>
          <a:bodyPr wrap="none" lIns="0" tIns="0" rIns="0" bIns="0" rtlCol="0" anchor="t"/>
          <a:lstStyle/>
          <a:p>
            <a:pPr marL="0" indent="0" algn="l">
              <a:lnSpc>
                <a:spcPts val="3000"/>
              </a:lnSpc>
              <a:buNone/>
            </a:pPr>
            <a:r>
              <a:rPr lang="en-US" sz="2400" dirty="0">
                <a:latin typeface="DM Sans Semi Bold" pitchFamily="34" charset="0"/>
                <a:ea typeface="DM Sans Semi Bold" pitchFamily="34" charset="-122"/>
                <a:cs typeface="DM Sans Semi Bold" pitchFamily="34" charset="-120"/>
              </a:rPr>
              <a:t>Chart of Accounts</a:t>
            </a:r>
            <a:endParaRPr lang="en-US" sz="2400" dirty="0"/>
          </a:p>
        </p:txBody>
      </p:sp>
      <p:sp>
        <p:nvSpPr>
          <p:cNvPr id="5" name="Text 2"/>
          <p:cNvSpPr/>
          <p:nvPr/>
        </p:nvSpPr>
        <p:spPr>
          <a:xfrm>
            <a:off x="864037" y="6365319"/>
            <a:ext cx="6266021" cy="395049"/>
          </a:xfrm>
          <a:prstGeom prst="rect">
            <a:avLst/>
          </a:prstGeom>
          <a:noFill/>
          <a:ln/>
        </p:spPr>
        <p:txBody>
          <a:bodyPr wrap="none" lIns="0" tIns="0" rIns="0" bIns="0" rtlCol="0" anchor="t"/>
          <a:lstStyle/>
          <a:p>
            <a:pPr marL="0" indent="0" algn="l">
              <a:lnSpc>
                <a:spcPts val="3100"/>
              </a:lnSpc>
              <a:buNone/>
            </a:pPr>
            <a:r>
              <a:rPr lang="en-US" sz="1900" dirty="0">
                <a:latin typeface="Inter Medium" pitchFamily="34" charset="0"/>
                <a:ea typeface="Inter Medium" pitchFamily="34" charset="-122"/>
                <a:cs typeface="Inter Medium" pitchFamily="34" charset="-120"/>
              </a:rPr>
              <a:t>Create accounts for different types of transactions.</a:t>
            </a:r>
            <a:endParaRPr lang="en-US" sz="1900" dirty="0"/>
          </a:p>
        </p:txBody>
      </p:sp>
      <p:pic>
        <p:nvPicPr>
          <p:cNvPr id="6" name="Image 1" descr="preencoded.png"/>
          <p:cNvPicPr>
            <a:picLocks noChangeAspect="1"/>
          </p:cNvPicPr>
          <p:nvPr/>
        </p:nvPicPr>
        <p:blipFill>
          <a:blip r:embed="rId4"/>
          <a:stretch>
            <a:fillRect/>
          </a:stretch>
        </p:blipFill>
        <p:spPr>
          <a:xfrm>
            <a:off x="7500342" y="2734508"/>
            <a:ext cx="4511516" cy="2788325"/>
          </a:xfrm>
          <a:prstGeom prst="rect">
            <a:avLst/>
          </a:prstGeom>
        </p:spPr>
      </p:pic>
      <p:sp>
        <p:nvSpPr>
          <p:cNvPr id="7" name="Text 3"/>
          <p:cNvSpPr/>
          <p:nvPr/>
        </p:nvSpPr>
        <p:spPr>
          <a:xfrm>
            <a:off x="7500342" y="5831443"/>
            <a:ext cx="3086100" cy="385763"/>
          </a:xfrm>
          <a:prstGeom prst="rect">
            <a:avLst/>
          </a:prstGeom>
          <a:noFill/>
          <a:ln/>
        </p:spPr>
        <p:txBody>
          <a:bodyPr wrap="none" lIns="0" tIns="0" rIns="0" bIns="0" rtlCol="0" anchor="t"/>
          <a:lstStyle/>
          <a:p>
            <a:pPr marL="0" indent="0" algn="l">
              <a:lnSpc>
                <a:spcPts val="3000"/>
              </a:lnSpc>
              <a:buNone/>
            </a:pPr>
            <a:r>
              <a:rPr lang="en-US" sz="2400" dirty="0">
                <a:latin typeface="DM Sans Semi Bold" pitchFamily="34" charset="0"/>
                <a:ea typeface="DM Sans Semi Bold" pitchFamily="34" charset="-122"/>
                <a:cs typeface="DM Sans Semi Bold" pitchFamily="34" charset="-120"/>
              </a:rPr>
              <a:t>Bank Accounts</a:t>
            </a:r>
            <a:endParaRPr lang="en-US" sz="2400" dirty="0"/>
          </a:p>
        </p:txBody>
      </p:sp>
      <p:sp>
        <p:nvSpPr>
          <p:cNvPr id="8" name="Text 4"/>
          <p:cNvSpPr/>
          <p:nvPr/>
        </p:nvSpPr>
        <p:spPr>
          <a:xfrm>
            <a:off x="7500342" y="6365319"/>
            <a:ext cx="6266021" cy="395049"/>
          </a:xfrm>
          <a:prstGeom prst="rect">
            <a:avLst/>
          </a:prstGeom>
          <a:noFill/>
          <a:ln/>
        </p:spPr>
        <p:txBody>
          <a:bodyPr wrap="none" lIns="0" tIns="0" rIns="0" bIns="0" rtlCol="0" anchor="t"/>
          <a:lstStyle/>
          <a:p>
            <a:pPr marL="0" indent="0" algn="l">
              <a:lnSpc>
                <a:spcPts val="3100"/>
              </a:lnSpc>
              <a:buNone/>
            </a:pPr>
            <a:r>
              <a:rPr lang="en-US" sz="1900" dirty="0">
                <a:latin typeface="Inter Medium" pitchFamily="34" charset="0"/>
                <a:ea typeface="Inter Medium" pitchFamily="34" charset="-122"/>
                <a:cs typeface="Inter Medium" pitchFamily="34" charset="-120"/>
              </a:rPr>
              <a:t>Set up bank accounts for recording transactions.</a:t>
            </a:r>
            <a:endParaRPr lang="en-US" sz="1900" dirty="0"/>
          </a:p>
        </p:txBody>
      </p:sp>
      <p:pic>
        <p:nvPicPr>
          <p:cNvPr id="9" name="Picture 8">
            <a:extLst>
              <a:ext uri="{FF2B5EF4-FFF2-40B4-BE49-F238E27FC236}">
                <a16:creationId xmlns:a16="http://schemas.microsoft.com/office/drawing/2014/main" id="{067AC4ED-92B8-4753-FBD4-538F0EF4F3E4}"/>
              </a:ext>
            </a:extLst>
          </p:cNvPr>
          <p:cNvPicPr>
            <a:picLocks noChangeAspect="1"/>
          </p:cNvPicPr>
          <p:nvPr/>
        </p:nvPicPr>
        <p:blipFill>
          <a:blip r:embed="rId5"/>
          <a:srcRect t="11665" r="14960" b="13960"/>
          <a:stretch/>
        </p:blipFill>
        <p:spPr>
          <a:xfrm>
            <a:off x="693678" y="2584944"/>
            <a:ext cx="6436380" cy="31648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08319" y="2652951"/>
            <a:ext cx="4957763" cy="2923580"/>
          </a:xfrm>
          <a:prstGeom prst="rect">
            <a:avLst/>
          </a:prstGeom>
        </p:spPr>
      </p:pic>
      <p:sp>
        <p:nvSpPr>
          <p:cNvPr id="4" name="Text 0"/>
          <p:cNvSpPr/>
          <p:nvPr/>
        </p:nvSpPr>
        <p:spPr>
          <a:xfrm>
            <a:off x="739854" y="873443"/>
            <a:ext cx="6714411" cy="660559"/>
          </a:xfrm>
          <a:prstGeom prst="rect">
            <a:avLst/>
          </a:prstGeom>
          <a:noFill/>
          <a:ln/>
        </p:spPr>
        <p:txBody>
          <a:bodyPr wrap="none" lIns="0" tIns="0" rIns="0" bIns="0" rtlCol="0" anchor="t"/>
          <a:lstStyle/>
          <a:p>
            <a:pPr marL="0" indent="0">
              <a:lnSpc>
                <a:spcPts val="5200"/>
              </a:lnSpc>
              <a:buNone/>
            </a:pPr>
            <a:r>
              <a:rPr lang="en-US" sz="4150" dirty="0">
                <a:solidFill>
                  <a:srgbClr val="030303"/>
                </a:solidFill>
                <a:latin typeface="DM Sans Semi Bold" pitchFamily="34" charset="0"/>
                <a:ea typeface="DM Sans Semi Bold" pitchFamily="34" charset="-122"/>
                <a:cs typeface="DM Sans Semi Bold" pitchFamily="34" charset="-120"/>
              </a:rPr>
              <a:t>Accounting Module Setup </a:t>
            </a:r>
            <a:endParaRPr lang="en-US" sz="4150" dirty="0"/>
          </a:p>
        </p:txBody>
      </p:sp>
      <p:sp>
        <p:nvSpPr>
          <p:cNvPr id="5" name="Shape 1"/>
          <p:cNvSpPr/>
          <p:nvPr/>
        </p:nvSpPr>
        <p:spPr>
          <a:xfrm>
            <a:off x="739854" y="1851065"/>
            <a:ext cx="7664291" cy="1217771"/>
          </a:xfrm>
          <a:prstGeom prst="roundRect">
            <a:avLst>
              <a:gd name="adj" fmla="val 2604"/>
            </a:avLst>
          </a:prstGeom>
          <a:solidFill>
            <a:srgbClr val="F2EEEE"/>
          </a:solidFill>
          <a:ln/>
        </p:spPr>
        <p:txBody>
          <a:bodyPr/>
          <a:lstStyle/>
          <a:p>
            <a:endParaRPr lang="en-US"/>
          </a:p>
        </p:txBody>
      </p:sp>
      <p:sp>
        <p:nvSpPr>
          <p:cNvPr id="6" name="Text 2"/>
          <p:cNvSpPr/>
          <p:nvPr/>
        </p:nvSpPr>
        <p:spPr>
          <a:xfrm>
            <a:off x="951190" y="2062401"/>
            <a:ext cx="2642235" cy="330160"/>
          </a:xfrm>
          <a:prstGeom prst="rect">
            <a:avLst/>
          </a:prstGeom>
          <a:noFill/>
          <a:ln/>
        </p:spPr>
        <p:txBody>
          <a:bodyPr wrap="none" lIns="0" tIns="0" rIns="0" bIns="0" rtlCol="0" anchor="t"/>
          <a:lstStyle/>
          <a:p>
            <a:pPr marL="0" indent="0">
              <a:lnSpc>
                <a:spcPts val="2600"/>
              </a:lnSpc>
              <a:buNone/>
            </a:pPr>
            <a:r>
              <a:rPr lang="en-US" sz="2050" dirty="0">
                <a:latin typeface="DM Sans Semi Bold" pitchFamily="34" charset="0"/>
                <a:ea typeface="DM Sans Semi Bold" pitchFamily="34" charset="-122"/>
                <a:cs typeface="DM Sans Semi Bold" pitchFamily="34" charset="-120"/>
              </a:rPr>
              <a:t>Journals</a:t>
            </a:r>
            <a:endParaRPr lang="en-US" sz="2050" dirty="0"/>
          </a:p>
        </p:txBody>
      </p:sp>
      <p:sp>
        <p:nvSpPr>
          <p:cNvPr id="7" name="Text 3"/>
          <p:cNvSpPr/>
          <p:nvPr/>
        </p:nvSpPr>
        <p:spPr>
          <a:xfrm>
            <a:off x="951190" y="2519363"/>
            <a:ext cx="7241619" cy="338138"/>
          </a:xfrm>
          <a:prstGeom prst="rect">
            <a:avLst/>
          </a:prstGeom>
          <a:noFill/>
          <a:ln/>
        </p:spPr>
        <p:txBody>
          <a:bodyPr wrap="none" lIns="0" tIns="0" rIns="0" bIns="0" rtlCol="0" anchor="t"/>
          <a:lstStyle/>
          <a:p>
            <a:pPr marL="0" indent="0">
              <a:lnSpc>
                <a:spcPts val="2650"/>
              </a:lnSpc>
              <a:buNone/>
            </a:pPr>
            <a:r>
              <a:rPr lang="en-US" sz="1650" dirty="0">
                <a:latin typeface="Inter Medium" pitchFamily="34" charset="0"/>
                <a:ea typeface="Inter Medium" pitchFamily="34" charset="-122"/>
                <a:cs typeface="Inter Medium" pitchFamily="34" charset="-120"/>
              </a:rPr>
              <a:t>Create journals for different types of transactions.</a:t>
            </a:r>
            <a:endParaRPr lang="en-US" sz="1650" dirty="0"/>
          </a:p>
        </p:txBody>
      </p:sp>
      <p:sp>
        <p:nvSpPr>
          <p:cNvPr id="8" name="Shape 4"/>
          <p:cNvSpPr/>
          <p:nvPr/>
        </p:nvSpPr>
        <p:spPr>
          <a:xfrm>
            <a:off x="739854" y="3280172"/>
            <a:ext cx="7664291" cy="1217771"/>
          </a:xfrm>
          <a:prstGeom prst="roundRect">
            <a:avLst>
              <a:gd name="adj" fmla="val 2604"/>
            </a:avLst>
          </a:prstGeom>
          <a:solidFill>
            <a:srgbClr val="F2EEEE"/>
          </a:solidFill>
          <a:ln/>
        </p:spPr>
        <p:txBody>
          <a:bodyPr/>
          <a:lstStyle/>
          <a:p>
            <a:endParaRPr lang="en-US"/>
          </a:p>
        </p:txBody>
      </p:sp>
      <p:sp>
        <p:nvSpPr>
          <p:cNvPr id="9" name="Text 5"/>
          <p:cNvSpPr/>
          <p:nvPr/>
        </p:nvSpPr>
        <p:spPr>
          <a:xfrm>
            <a:off x="951190" y="3491508"/>
            <a:ext cx="2642235" cy="330160"/>
          </a:xfrm>
          <a:prstGeom prst="rect">
            <a:avLst/>
          </a:prstGeom>
          <a:noFill/>
          <a:ln/>
        </p:spPr>
        <p:txBody>
          <a:bodyPr wrap="none" lIns="0" tIns="0" rIns="0" bIns="0" rtlCol="0" anchor="t"/>
          <a:lstStyle/>
          <a:p>
            <a:pPr marL="0" indent="0">
              <a:lnSpc>
                <a:spcPts val="2600"/>
              </a:lnSpc>
              <a:buNone/>
            </a:pPr>
            <a:r>
              <a:rPr lang="en-US" sz="2050" dirty="0">
                <a:latin typeface="DM Sans Semi Bold" pitchFamily="34" charset="0"/>
                <a:ea typeface="DM Sans Semi Bold" pitchFamily="34" charset="-122"/>
                <a:cs typeface="DM Sans Semi Bold" pitchFamily="34" charset="-120"/>
              </a:rPr>
              <a:t>Payments</a:t>
            </a:r>
            <a:endParaRPr lang="en-US" sz="2050" dirty="0"/>
          </a:p>
        </p:txBody>
      </p:sp>
      <p:sp>
        <p:nvSpPr>
          <p:cNvPr id="10" name="Text 6"/>
          <p:cNvSpPr/>
          <p:nvPr/>
        </p:nvSpPr>
        <p:spPr>
          <a:xfrm>
            <a:off x="951190" y="3948470"/>
            <a:ext cx="7241619" cy="338138"/>
          </a:xfrm>
          <a:prstGeom prst="rect">
            <a:avLst/>
          </a:prstGeom>
          <a:noFill/>
          <a:ln/>
        </p:spPr>
        <p:txBody>
          <a:bodyPr wrap="none" lIns="0" tIns="0" rIns="0" bIns="0" rtlCol="0" anchor="t"/>
          <a:lstStyle/>
          <a:p>
            <a:pPr marL="0" indent="0">
              <a:lnSpc>
                <a:spcPts val="2650"/>
              </a:lnSpc>
              <a:buNone/>
            </a:pPr>
            <a:r>
              <a:rPr lang="en-US" sz="1650" dirty="0">
                <a:latin typeface="Inter Medium" pitchFamily="34" charset="0"/>
                <a:ea typeface="Inter Medium" pitchFamily="34" charset="-122"/>
                <a:cs typeface="Inter Medium" pitchFamily="34" charset="-120"/>
              </a:rPr>
              <a:t>Configure incoming and outgoing payments to be recorded directly.</a:t>
            </a:r>
            <a:endParaRPr lang="en-US" sz="1650" dirty="0"/>
          </a:p>
        </p:txBody>
      </p:sp>
      <p:sp>
        <p:nvSpPr>
          <p:cNvPr id="11" name="Shape 7"/>
          <p:cNvSpPr/>
          <p:nvPr/>
        </p:nvSpPr>
        <p:spPr>
          <a:xfrm>
            <a:off x="739854" y="4709279"/>
            <a:ext cx="7664291" cy="1217771"/>
          </a:xfrm>
          <a:prstGeom prst="roundRect">
            <a:avLst>
              <a:gd name="adj" fmla="val 2604"/>
            </a:avLst>
          </a:prstGeom>
          <a:solidFill>
            <a:srgbClr val="F2EEEE"/>
          </a:solidFill>
          <a:ln/>
        </p:spPr>
        <p:txBody>
          <a:bodyPr/>
          <a:lstStyle/>
          <a:p>
            <a:endParaRPr lang="en-US"/>
          </a:p>
        </p:txBody>
      </p:sp>
      <p:sp>
        <p:nvSpPr>
          <p:cNvPr id="12" name="Text 8"/>
          <p:cNvSpPr/>
          <p:nvPr/>
        </p:nvSpPr>
        <p:spPr>
          <a:xfrm>
            <a:off x="951190" y="4920615"/>
            <a:ext cx="2642235" cy="330160"/>
          </a:xfrm>
          <a:prstGeom prst="rect">
            <a:avLst/>
          </a:prstGeom>
          <a:noFill/>
          <a:ln/>
        </p:spPr>
        <p:txBody>
          <a:bodyPr wrap="none" lIns="0" tIns="0" rIns="0" bIns="0" rtlCol="0" anchor="t"/>
          <a:lstStyle/>
          <a:p>
            <a:pPr marL="0" indent="0">
              <a:lnSpc>
                <a:spcPts val="2600"/>
              </a:lnSpc>
              <a:buNone/>
            </a:pPr>
            <a:r>
              <a:rPr lang="en-US" sz="2050" dirty="0">
                <a:latin typeface="DM Sans Semi Bold" pitchFamily="34" charset="0"/>
                <a:ea typeface="DM Sans Semi Bold" pitchFamily="34" charset="-122"/>
                <a:cs typeface="DM Sans Semi Bold" pitchFamily="34" charset="-120"/>
              </a:rPr>
              <a:t>Taxes</a:t>
            </a:r>
            <a:endParaRPr lang="en-US" sz="2050" dirty="0"/>
          </a:p>
        </p:txBody>
      </p:sp>
      <p:sp>
        <p:nvSpPr>
          <p:cNvPr id="13" name="Text 9"/>
          <p:cNvSpPr/>
          <p:nvPr/>
        </p:nvSpPr>
        <p:spPr>
          <a:xfrm>
            <a:off x="951190" y="5377577"/>
            <a:ext cx="7241619" cy="338138"/>
          </a:xfrm>
          <a:prstGeom prst="rect">
            <a:avLst/>
          </a:prstGeom>
          <a:noFill/>
          <a:ln/>
        </p:spPr>
        <p:txBody>
          <a:bodyPr wrap="none" lIns="0" tIns="0" rIns="0" bIns="0" rtlCol="0" anchor="t"/>
          <a:lstStyle/>
          <a:p>
            <a:pPr marL="0" indent="0">
              <a:lnSpc>
                <a:spcPts val="2650"/>
              </a:lnSpc>
              <a:buNone/>
            </a:pPr>
            <a:r>
              <a:rPr lang="en-US" sz="1650" dirty="0">
                <a:latin typeface="Inter Medium" pitchFamily="34" charset="0"/>
                <a:ea typeface="Inter Medium" pitchFamily="34" charset="-122"/>
                <a:cs typeface="Inter Medium" pitchFamily="34" charset="-120"/>
              </a:rPr>
              <a:t>Set up tax configurations and enable cash basis accounting.</a:t>
            </a:r>
            <a:endParaRPr lang="en-US" sz="1650" dirty="0"/>
          </a:p>
        </p:txBody>
      </p:sp>
      <p:sp>
        <p:nvSpPr>
          <p:cNvPr id="14" name="Shape 10"/>
          <p:cNvSpPr/>
          <p:nvPr/>
        </p:nvSpPr>
        <p:spPr>
          <a:xfrm>
            <a:off x="739854" y="6138386"/>
            <a:ext cx="7664291" cy="1217771"/>
          </a:xfrm>
          <a:prstGeom prst="roundRect">
            <a:avLst>
              <a:gd name="adj" fmla="val 2604"/>
            </a:avLst>
          </a:prstGeom>
          <a:solidFill>
            <a:srgbClr val="F2EEEE"/>
          </a:solidFill>
          <a:ln/>
        </p:spPr>
        <p:txBody>
          <a:bodyPr/>
          <a:lstStyle/>
          <a:p>
            <a:endParaRPr lang="en-US"/>
          </a:p>
        </p:txBody>
      </p:sp>
      <p:sp>
        <p:nvSpPr>
          <p:cNvPr id="15" name="Text 11"/>
          <p:cNvSpPr/>
          <p:nvPr/>
        </p:nvSpPr>
        <p:spPr>
          <a:xfrm>
            <a:off x="951190" y="6349722"/>
            <a:ext cx="2642235" cy="330160"/>
          </a:xfrm>
          <a:prstGeom prst="rect">
            <a:avLst/>
          </a:prstGeom>
          <a:noFill/>
          <a:ln/>
        </p:spPr>
        <p:txBody>
          <a:bodyPr wrap="none" lIns="0" tIns="0" rIns="0" bIns="0" rtlCol="0" anchor="t"/>
          <a:lstStyle/>
          <a:p>
            <a:pPr marL="0" indent="0">
              <a:lnSpc>
                <a:spcPts val="2600"/>
              </a:lnSpc>
              <a:buNone/>
            </a:pPr>
            <a:r>
              <a:rPr lang="en-US" sz="2050" dirty="0">
                <a:latin typeface="DM Sans Semi Bold" pitchFamily="34" charset="0"/>
                <a:ea typeface="DM Sans Semi Bold" pitchFamily="34" charset="-122"/>
                <a:cs typeface="DM Sans Semi Bold" pitchFamily="34" charset="-120"/>
              </a:rPr>
              <a:t>Fiscal Year</a:t>
            </a:r>
            <a:endParaRPr lang="en-US" sz="2050" dirty="0"/>
          </a:p>
        </p:txBody>
      </p:sp>
      <p:sp>
        <p:nvSpPr>
          <p:cNvPr id="16" name="Text 12"/>
          <p:cNvSpPr/>
          <p:nvPr/>
        </p:nvSpPr>
        <p:spPr>
          <a:xfrm>
            <a:off x="951190" y="6806684"/>
            <a:ext cx="7241619" cy="338138"/>
          </a:xfrm>
          <a:prstGeom prst="rect">
            <a:avLst/>
          </a:prstGeom>
          <a:noFill/>
          <a:ln/>
        </p:spPr>
        <p:txBody>
          <a:bodyPr wrap="none" lIns="0" tIns="0" rIns="0" bIns="0" rtlCol="0" anchor="t"/>
          <a:lstStyle/>
          <a:p>
            <a:pPr marL="0" indent="0">
              <a:lnSpc>
                <a:spcPts val="2650"/>
              </a:lnSpc>
              <a:buNone/>
            </a:pPr>
            <a:r>
              <a:rPr lang="en-US" sz="1650" dirty="0">
                <a:latin typeface="Inter Medium" pitchFamily="34" charset="0"/>
                <a:ea typeface="Inter Medium" pitchFamily="34" charset="-122"/>
                <a:cs typeface="Inter Medium" pitchFamily="34" charset="-120"/>
              </a:rPr>
              <a:t>Define fiscal years and quarters for accurate reporting.</a:t>
            </a:r>
            <a:endParaRPr lang="en-US"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729" y="3103364"/>
            <a:ext cx="4868942" cy="2864524"/>
          </a:xfrm>
          <a:prstGeom prst="rect">
            <a:avLst/>
          </a:prstGeom>
        </p:spPr>
      </p:pic>
      <p:sp>
        <p:nvSpPr>
          <p:cNvPr id="4" name="Text 0"/>
          <p:cNvSpPr/>
          <p:nvPr/>
        </p:nvSpPr>
        <p:spPr>
          <a:xfrm>
            <a:off x="864037" y="2261592"/>
            <a:ext cx="7415927" cy="1543050"/>
          </a:xfrm>
          <a:prstGeom prst="rect">
            <a:avLst/>
          </a:prstGeom>
          <a:noFill/>
          <a:ln/>
        </p:spPr>
        <p:txBody>
          <a:bodyPr wrap="square" lIns="0" tIns="0" rIns="0" bIns="0" rtlCol="0" anchor="t"/>
          <a:lstStyle/>
          <a:p>
            <a:pPr marL="0" indent="0">
              <a:lnSpc>
                <a:spcPts val="6050"/>
              </a:lnSpc>
              <a:buNone/>
            </a:pPr>
            <a:r>
              <a:rPr lang="en-US" sz="4850" dirty="0">
                <a:solidFill>
                  <a:srgbClr val="030303"/>
                </a:solidFill>
                <a:latin typeface="DM Sans Semi Bold" pitchFamily="34" charset="0"/>
                <a:ea typeface="DM Sans Semi Bold" pitchFamily="34" charset="-122"/>
                <a:cs typeface="DM Sans Semi Bold" pitchFamily="34" charset="-120"/>
              </a:rPr>
              <a:t>Accounting Module Setup </a:t>
            </a:r>
            <a:endParaRPr lang="en-US" sz="4850" dirty="0"/>
          </a:p>
        </p:txBody>
      </p:sp>
      <p:pic>
        <p:nvPicPr>
          <p:cNvPr id="5" name="Image 2" descr="preencoded.png"/>
          <p:cNvPicPr>
            <a:picLocks noChangeAspect="1"/>
          </p:cNvPicPr>
          <p:nvPr/>
        </p:nvPicPr>
        <p:blipFill>
          <a:blip r:embed="rId5"/>
          <a:stretch>
            <a:fillRect/>
          </a:stretch>
        </p:blipFill>
        <p:spPr>
          <a:xfrm>
            <a:off x="864037" y="4174927"/>
            <a:ext cx="617220" cy="617220"/>
          </a:xfrm>
          <a:prstGeom prst="rect">
            <a:avLst/>
          </a:prstGeom>
        </p:spPr>
      </p:pic>
      <p:sp>
        <p:nvSpPr>
          <p:cNvPr id="6" name="Text 1"/>
          <p:cNvSpPr/>
          <p:nvPr/>
        </p:nvSpPr>
        <p:spPr>
          <a:xfrm>
            <a:off x="864037" y="5038963"/>
            <a:ext cx="3086100" cy="385763"/>
          </a:xfrm>
          <a:prstGeom prst="rect">
            <a:avLst/>
          </a:prstGeom>
          <a:noFill/>
          <a:ln/>
        </p:spPr>
        <p:txBody>
          <a:bodyPr wrap="none" lIns="0" tIns="0" rIns="0" bIns="0" rtlCol="0" anchor="t"/>
          <a:lstStyle/>
          <a:p>
            <a:pPr marL="0" indent="0" algn="l">
              <a:lnSpc>
                <a:spcPts val="3000"/>
              </a:lnSpc>
              <a:buNone/>
            </a:pPr>
            <a:r>
              <a:rPr lang="en-US" sz="2400" dirty="0">
                <a:latin typeface="DM Sans Semi Bold" pitchFamily="34" charset="0"/>
                <a:ea typeface="DM Sans Semi Bold" pitchFamily="34" charset="-122"/>
                <a:cs typeface="DM Sans Semi Bold" pitchFamily="34" charset="-120"/>
              </a:rPr>
              <a:t>Payment Terms</a:t>
            </a:r>
            <a:endParaRPr lang="en-US" sz="2400" dirty="0"/>
          </a:p>
        </p:txBody>
      </p:sp>
      <p:sp>
        <p:nvSpPr>
          <p:cNvPr id="7" name="Text 2"/>
          <p:cNvSpPr/>
          <p:nvPr/>
        </p:nvSpPr>
        <p:spPr>
          <a:xfrm>
            <a:off x="864037" y="5572839"/>
            <a:ext cx="7415927" cy="395049"/>
          </a:xfrm>
          <a:prstGeom prst="rect">
            <a:avLst/>
          </a:prstGeom>
          <a:noFill/>
          <a:ln/>
        </p:spPr>
        <p:txBody>
          <a:bodyPr wrap="none" lIns="0" tIns="0" rIns="0" bIns="0" rtlCol="0" anchor="t"/>
          <a:lstStyle/>
          <a:p>
            <a:pPr marL="0" indent="0" algn="l">
              <a:lnSpc>
                <a:spcPts val="3100"/>
              </a:lnSpc>
              <a:buNone/>
            </a:pPr>
            <a:r>
              <a:rPr lang="en-US" sz="1900" dirty="0">
                <a:latin typeface="Inter Medium" pitchFamily="34" charset="0"/>
                <a:ea typeface="Inter Medium" pitchFamily="34" charset="-122"/>
                <a:cs typeface="Inter Medium" pitchFamily="34" charset="-120"/>
              </a:rPr>
              <a:t>Set deadlines, split payments, and offer discounts.</a:t>
            </a:r>
            <a:endParaRPr lang="en-US" sz="1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43677" y="664488"/>
            <a:ext cx="6027063" cy="753308"/>
          </a:xfrm>
          <a:prstGeom prst="rect">
            <a:avLst/>
          </a:prstGeom>
          <a:noFill/>
          <a:ln/>
        </p:spPr>
        <p:txBody>
          <a:bodyPr wrap="none" lIns="0" tIns="0" rIns="0" bIns="0" rtlCol="0" anchor="t"/>
          <a:lstStyle/>
          <a:p>
            <a:pPr marL="0" indent="0">
              <a:lnSpc>
                <a:spcPts val="5900"/>
              </a:lnSpc>
              <a:buNone/>
            </a:pPr>
            <a:r>
              <a:rPr lang="en-US" sz="4700" dirty="0">
                <a:solidFill>
                  <a:srgbClr val="030303"/>
                </a:solidFill>
                <a:latin typeface="DM Sans Semi Bold" pitchFamily="34" charset="0"/>
                <a:ea typeface="DM Sans Semi Bold" pitchFamily="34" charset="-122"/>
                <a:cs typeface="DM Sans Semi Bold" pitchFamily="34" charset="-120"/>
              </a:rPr>
              <a:t>Additional Tips</a:t>
            </a:r>
            <a:endParaRPr lang="en-US" sz="4700" dirty="0"/>
          </a:p>
        </p:txBody>
      </p:sp>
      <p:pic>
        <p:nvPicPr>
          <p:cNvPr id="4" name="Image 1" descr="preencoded.png"/>
          <p:cNvPicPr>
            <a:picLocks noChangeAspect="1"/>
          </p:cNvPicPr>
          <p:nvPr/>
        </p:nvPicPr>
        <p:blipFill>
          <a:blip r:embed="rId4"/>
          <a:stretch>
            <a:fillRect/>
          </a:stretch>
        </p:blipFill>
        <p:spPr>
          <a:xfrm>
            <a:off x="843677" y="1779389"/>
            <a:ext cx="1205389" cy="1928574"/>
          </a:xfrm>
          <a:prstGeom prst="rect">
            <a:avLst/>
          </a:prstGeom>
        </p:spPr>
      </p:pic>
      <p:sp>
        <p:nvSpPr>
          <p:cNvPr id="5" name="Text 1"/>
          <p:cNvSpPr/>
          <p:nvPr/>
        </p:nvSpPr>
        <p:spPr>
          <a:xfrm>
            <a:off x="2410658" y="2020372"/>
            <a:ext cx="3330178" cy="376595"/>
          </a:xfrm>
          <a:prstGeom prst="rect">
            <a:avLst/>
          </a:prstGeom>
          <a:noFill/>
          <a:ln/>
        </p:spPr>
        <p:txBody>
          <a:bodyPr wrap="none" lIns="0" tIns="0" rIns="0" bIns="0" rtlCol="0" anchor="t"/>
          <a:lstStyle/>
          <a:p>
            <a:pPr marL="0" indent="0" algn="l">
              <a:lnSpc>
                <a:spcPts val="2950"/>
              </a:lnSpc>
              <a:buNone/>
            </a:pPr>
            <a:r>
              <a:rPr lang="en-US" sz="2350" dirty="0">
                <a:latin typeface="DM Sans Semi Bold" pitchFamily="34" charset="0"/>
                <a:ea typeface="DM Sans Semi Bold" pitchFamily="34" charset="-122"/>
                <a:cs typeface="DM Sans Semi Bold" pitchFamily="34" charset="-120"/>
              </a:rPr>
              <a:t>Accounting Dashboard</a:t>
            </a:r>
            <a:endParaRPr lang="en-US" sz="2350" dirty="0"/>
          </a:p>
        </p:txBody>
      </p:sp>
      <p:sp>
        <p:nvSpPr>
          <p:cNvPr id="6" name="Text 2"/>
          <p:cNvSpPr/>
          <p:nvPr/>
        </p:nvSpPr>
        <p:spPr>
          <a:xfrm>
            <a:off x="2410658" y="2541508"/>
            <a:ext cx="5889665" cy="385763"/>
          </a:xfrm>
          <a:prstGeom prst="rect">
            <a:avLst/>
          </a:prstGeom>
          <a:noFill/>
          <a:ln/>
        </p:spPr>
        <p:txBody>
          <a:bodyPr wrap="none" lIns="0" tIns="0" rIns="0" bIns="0" rtlCol="0" anchor="t"/>
          <a:lstStyle/>
          <a:p>
            <a:pPr marL="0" indent="0" algn="l">
              <a:lnSpc>
                <a:spcPts val="3000"/>
              </a:lnSpc>
              <a:buNone/>
            </a:pPr>
            <a:r>
              <a:rPr lang="en-US" sz="1850" dirty="0">
                <a:latin typeface="Inter Medium" pitchFamily="34" charset="0"/>
                <a:ea typeface="Inter Medium" pitchFamily="34" charset="-122"/>
                <a:cs typeface="Inter Medium" pitchFamily="34" charset="-120"/>
              </a:rPr>
              <a:t>Provides visual overview of financial performance.</a:t>
            </a:r>
            <a:endParaRPr lang="en-US" sz="1850" dirty="0"/>
          </a:p>
        </p:txBody>
      </p:sp>
      <p:pic>
        <p:nvPicPr>
          <p:cNvPr id="7" name="Image 2" descr="preencoded.png"/>
          <p:cNvPicPr>
            <a:picLocks noChangeAspect="1"/>
          </p:cNvPicPr>
          <p:nvPr/>
        </p:nvPicPr>
        <p:blipFill>
          <a:blip r:embed="rId5"/>
          <a:stretch>
            <a:fillRect/>
          </a:stretch>
        </p:blipFill>
        <p:spPr>
          <a:xfrm>
            <a:off x="843677" y="3707963"/>
            <a:ext cx="1205389" cy="1928574"/>
          </a:xfrm>
          <a:prstGeom prst="rect">
            <a:avLst/>
          </a:prstGeom>
        </p:spPr>
      </p:pic>
      <p:sp>
        <p:nvSpPr>
          <p:cNvPr id="8" name="Text 3"/>
          <p:cNvSpPr/>
          <p:nvPr/>
        </p:nvSpPr>
        <p:spPr>
          <a:xfrm>
            <a:off x="2410658" y="3948946"/>
            <a:ext cx="3013472" cy="376595"/>
          </a:xfrm>
          <a:prstGeom prst="rect">
            <a:avLst/>
          </a:prstGeom>
          <a:noFill/>
          <a:ln/>
        </p:spPr>
        <p:txBody>
          <a:bodyPr wrap="none" lIns="0" tIns="0" rIns="0" bIns="0" rtlCol="0" anchor="t"/>
          <a:lstStyle/>
          <a:p>
            <a:pPr marL="0" indent="0" algn="l">
              <a:lnSpc>
                <a:spcPts val="2950"/>
              </a:lnSpc>
              <a:buNone/>
            </a:pPr>
            <a:r>
              <a:rPr lang="en-US" sz="2350" dirty="0">
                <a:latin typeface="DM Sans Semi Bold" pitchFamily="34" charset="0"/>
                <a:ea typeface="DM Sans Semi Bold" pitchFamily="34" charset="-122"/>
                <a:cs typeface="DM Sans Semi Bold" pitchFamily="34" charset="-120"/>
              </a:rPr>
              <a:t>Bank Reconciliation</a:t>
            </a:r>
            <a:endParaRPr lang="en-US" sz="2350" dirty="0"/>
          </a:p>
        </p:txBody>
      </p:sp>
      <p:sp>
        <p:nvSpPr>
          <p:cNvPr id="9" name="Text 4"/>
          <p:cNvSpPr/>
          <p:nvPr/>
        </p:nvSpPr>
        <p:spPr>
          <a:xfrm>
            <a:off x="2410658" y="4470082"/>
            <a:ext cx="5889665" cy="385763"/>
          </a:xfrm>
          <a:prstGeom prst="rect">
            <a:avLst/>
          </a:prstGeom>
          <a:noFill/>
          <a:ln/>
        </p:spPr>
        <p:txBody>
          <a:bodyPr wrap="none" lIns="0" tIns="0" rIns="0" bIns="0" rtlCol="0" anchor="t"/>
          <a:lstStyle/>
          <a:p>
            <a:pPr marL="0" indent="0" algn="l">
              <a:lnSpc>
                <a:spcPts val="3000"/>
              </a:lnSpc>
              <a:buNone/>
            </a:pPr>
            <a:r>
              <a:rPr lang="en-US" sz="1850" dirty="0">
                <a:latin typeface="Inter Medium" pitchFamily="34" charset="0"/>
                <a:ea typeface="Inter Medium" pitchFamily="34" charset="-122"/>
                <a:cs typeface="Inter Medium" pitchFamily="34" charset="-120"/>
              </a:rPr>
              <a:t>Regularly reconcile bank statements for accuracy.</a:t>
            </a:r>
            <a:endParaRPr lang="en-US" sz="1850" dirty="0"/>
          </a:p>
        </p:txBody>
      </p:sp>
      <p:pic>
        <p:nvPicPr>
          <p:cNvPr id="10" name="Image 3" descr="preencoded.png"/>
          <p:cNvPicPr>
            <a:picLocks noChangeAspect="1"/>
          </p:cNvPicPr>
          <p:nvPr/>
        </p:nvPicPr>
        <p:blipFill>
          <a:blip r:embed="rId6"/>
          <a:stretch>
            <a:fillRect/>
          </a:stretch>
        </p:blipFill>
        <p:spPr>
          <a:xfrm>
            <a:off x="843677" y="5636538"/>
            <a:ext cx="1205389" cy="1928574"/>
          </a:xfrm>
          <a:prstGeom prst="rect">
            <a:avLst/>
          </a:prstGeom>
        </p:spPr>
      </p:pic>
      <p:sp>
        <p:nvSpPr>
          <p:cNvPr id="11" name="Text 5"/>
          <p:cNvSpPr/>
          <p:nvPr/>
        </p:nvSpPr>
        <p:spPr>
          <a:xfrm>
            <a:off x="2410658" y="5877520"/>
            <a:ext cx="3013472" cy="376595"/>
          </a:xfrm>
          <a:prstGeom prst="rect">
            <a:avLst/>
          </a:prstGeom>
          <a:noFill/>
          <a:ln/>
        </p:spPr>
        <p:txBody>
          <a:bodyPr wrap="none" lIns="0" tIns="0" rIns="0" bIns="0" rtlCol="0" anchor="t"/>
          <a:lstStyle/>
          <a:p>
            <a:pPr marL="0" indent="0" algn="l">
              <a:lnSpc>
                <a:spcPts val="2950"/>
              </a:lnSpc>
              <a:buNone/>
            </a:pPr>
            <a:r>
              <a:rPr lang="en-US" sz="2350" dirty="0">
                <a:latin typeface="DM Sans Semi Bold" pitchFamily="34" charset="0"/>
                <a:ea typeface="DM Sans Semi Bold" pitchFamily="34" charset="-122"/>
                <a:cs typeface="DM Sans Semi Bold" pitchFamily="34" charset="-120"/>
              </a:rPr>
              <a:t>Financial Reporting</a:t>
            </a:r>
            <a:endParaRPr lang="en-US" sz="2350" dirty="0"/>
          </a:p>
        </p:txBody>
      </p:sp>
      <p:sp>
        <p:nvSpPr>
          <p:cNvPr id="12" name="Text 6"/>
          <p:cNvSpPr/>
          <p:nvPr/>
        </p:nvSpPr>
        <p:spPr>
          <a:xfrm>
            <a:off x="2410658" y="6398657"/>
            <a:ext cx="5889665" cy="385763"/>
          </a:xfrm>
          <a:prstGeom prst="rect">
            <a:avLst/>
          </a:prstGeom>
          <a:noFill/>
          <a:ln/>
        </p:spPr>
        <p:txBody>
          <a:bodyPr wrap="none" lIns="0" tIns="0" rIns="0" bIns="0" rtlCol="0" anchor="t"/>
          <a:lstStyle/>
          <a:p>
            <a:pPr marL="0" indent="0" algn="l">
              <a:lnSpc>
                <a:spcPts val="3000"/>
              </a:lnSpc>
              <a:buNone/>
            </a:pPr>
            <a:r>
              <a:rPr lang="en-US" sz="1850" dirty="0">
                <a:latin typeface="Inter Medium" pitchFamily="34" charset="0"/>
                <a:ea typeface="Inter Medium" pitchFamily="34" charset="-122"/>
                <a:cs typeface="Inter Medium" pitchFamily="34" charset="-120"/>
              </a:rPr>
              <a:t>Generate customized financial statements.</a:t>
            </a:r>
            <a:endParaRPr lang="en-US" sz="18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9CDF6-FC6F-168A-F508-E98B64CF5890}"/>
              </a:ext>
            </a:extLst>
          </p:cNvPr>
          <p:cNvSpPr>
            <a:spLocks noGrp="1"/>
          </p:cNvSpPr>
          <p:nvPr>
            <p:ph type="ctrTitle"/>
          </p:nvPr>
        </p:nvSpPr>
        <p:spPr>
          <a:xfrm>
            <a:off x="2628900" y="668626"/>
            <a:ext cx="10355229" cy="3547480"/>
          </a:xfrm>
        </p:spPr>
        <p:txBody>
          <a:bodyPr anchor="b">
            <a:normAutofit/>
          </a:bodyPr>
          <a:lstStyle/>
          <a:p>
            <a:pPr algn="l"/>
            <a:r>
              <a:rPr lang="en-US" sz="4850" b="1" dirty="0">
                <a:latin typeface="Arial-BoldMT"/>
              </a:rPr>
              <a:t>Inventory Management System</a:t>
            </a:r>
            <a:endParaRPr lang="en-US" sz="4850" dirty="0"/>
          </a:p>
        </p:txBody>
      </p:sp>
      <p:sp>
        <p:nvSpPr>
          <p:cNvPr id="3" name="Subtitle 2">
            <a:extLst>
              <a:ext uri="{FF2B5EF4-FFF2-40B4-BE49-F238E27FC236}">
                <a16:creationId xmlns:a16="http://schemas.microsoft.com/office/drawing/2014/main" id="{4EA37D54-12F4-D6CA-3B00-B8004016A81E}"/>
              </a:ext>
            </a:extLst>
          </p:cNvPr>
          <p:cNvSpPr>
            <a:spLocks noGrp="1"/>
          </p:cNvSpPr>
          <p:nvPr>
            <p:ph type="subTitle" idx="1"/>
          </p:nvPr>
        </p:nvSpPr>
        <p:spPr>
          <a:xfrm>
            <a:off x="2628898" y="4474336"/>
            <a:ext cx="10355230" cy="2193746"/>
          </a:xfrm>
        </p:spPr>
        <p:txBody>
          <a:bodyPr>
            <a:normAutofit/>
          </a:bodyPr>
          <a:lstStyle/>
          <a:p>
            <a:pPr algn="l"/>
            <a:r>
              <a:rPr lang="en-US" b="1" dirty="0">
                <a:latin typeface="Arial-BoldMT"/>
              </a:rPr>
              <a:t>Project Idea :  </a:t>
            </a:r>
            <a:r>
              <a:rPr lang="en-US" dirty="0">
                <a:latin typeface="ArialMT"/>
              </a:rPr>
              <a:t>Printers Merchandising Company – Al</a:t>
            </a:r>
            <a:r>
              <a:rPr lang="ar-EG" dirty="0">
                <a:latin typeface="ArialMT"/>
              </a:rPr>
              <a:t> </a:t>
            </a:r>
            <a:r>
              <a:rPr lang="en-US" dirty="0">
                <a:latin typeface="ArialMT"/>
              </a:rPr>
              <a:t>Ansar</a:t>
            </a:r>
          </a:p>
          <a:p>
            <a:pPr algn="l"/>
            <a:r>
              <a:rPr lang="en-US" b="1" dirty="0">
                <a:latin typeface="Arial-BoldMT"/>
              </a:rPr>
              <a:t>Product Categories :  </a:t>
            </a:r>
            <a:r>
              <a:rPr lang="en-US" dirty="0">
                <a:latin typeface="ArialMT"/>
              </a:rPr>
              <a:t>Printers , Ink and Accessories</a:t>
            </a:r>
            <a:endParaRPr lang="en-US" dirty="0"/>
          </a:p>
        </p:txBody>
      </p:sp>
      <p:pic>
        <p:nvPicPr>
          <p:cNvPr id="5" name="Picture 4">
            <a:extLst>
              <a:ext uri="{FF2B5EF4-FFF2-40B4-BE49-F238E27FC236}">
                <a16:creationId xmlns:a16="http://schemas.microsoft.com/office/drawing/2014/main" id="{A95D3D2C-06D4-D5C9-3088-351BB599F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180" y="3272839"/>
            <a:ext cx="1363980" cy="563778"/>
          </a:xfrm>
          <a:prstGeom prst="rect">
            <a:avLst/>
          </a:prstGeom>
        </p:spPr>
      </p:pic>
    </p:spTree>
    <p:extLst>
      <p:ext uri="{BB962C8B-B14F-4D97-AF65-F5344CB8AC3E}">
        <p14:creationId xmlns:p14="http://schemas.microsoft.com/office/powerpoint/2010/main" val="1067569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C2BD5-B263-E52D-34E1-9C65653F9789}"/>
              </a:ext>
            </a:extLst>
          </p:cNvPr>
          <p:cNvSpPr>
            <a:spLocks noGrp="1"/>
          </p:cNvSpPr>
          <p:nvPr>
            <p:ph type="title"/>
          </p:nvPr>
        </p:nvSpPr>
        <p:spPr>
          <a:xfrm>
            <a:off x="1005840" y="336263"/>
            <a:ext cx="12618720" cy="831810"/>
          </a:xfrm>
        </p:spPr>
        <p:txBody>
          <a:bodyPr>
            <a:norm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400" b="1" dirty="0">
                <a:latin typeface="ArialMT"/>
              </a:rPr>
              <a:t>1- Inventory Dashboard</a:t>
            </a:r>
          </a:p>
        </p:txBody>
      </p:sp>
      <p:pic>
        <p:nvPicPr>
          <p:cNvPr id="5" name="Content Placeholder 4">
            <a:extLst>
              <a:ext uri="{FF2B5EF4-FFF2-40B4-BE49-F238E27FC236}">
                <a16:creationId xmlns:a16="http://schemas.microsoft.com/office/drawing/2014/main" id="{6B8D6C61-B8E8-A53F-5BA8-E58AD51346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212" y="1043745"/>
            <a:ext cx="12618720" cy="4159045"/>
          </a:xfrm>
        </p:spPr>
      </p:pic>
      <p:sp>
        <p:nvSpPr>
          <p:cNvPr id="7" name="TextBox 6">
            <a:extLst>
              <a:ext uri="{FF2B5EF4-FFF2-40B4-BE49-F238E27FC236}">
                <a16:creationId xmlns:a16="http://schemas.microsoft.com/office/drawing/2014/main" id="{97A53E1F-2628-20B0-C324-0F3D2F068235}"/>
              </a:ext>
            </a:extLst>
          </p:cNvPr>
          <p:cNvSpPr txBox="1"/>
          <p:nvPr/>
        </p:nvSpPr>
        <p:spPr>
          <a:xfrm>
            <a:off x="808213" y="4575391"/>
            <a:ext cx="12421091" cy="2722207"/>
          </a:xfrm>
          <a:prstGeom prst="rect">
            <a:avLst/>
          </a:prstGeom>
          <a:noFill/>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l">
              <a:lnSpc>
                <a:spcPct val="150000"/>
              </a:lnSpc>
            </a:pPr>
            <a:r>
              <a:rPr lang="en-US" sz="1920" b="0" i="0" u="none" strike="noStrike" baseline="0" dirty="0">
                <a:latin typeface="ArialMT"/>
              </a:rPr>
              <a:t>The basic inventory dashboard shows the available warehouses </a:t>
            </a:r>
            <a:r>
              <a:rPr lang="ar-EG" sz="1920" b="0" i="0" u="none" strike="noStrike" baseline="0" dirty="0">
                <a:latin typeface="ArialMT"/>
              </a:rPr>
              <a:t>:</a:t>
            </a:r>
            <a:endParaRPr lang="en-US" sz="1920" b="0" i="0" u="none" strike="noStrike" baseline="0" dirty="0">
              <a:latin typeface="ArialMT"/>
            </a:endParaRPr>
          </a:p>
          <a:p>
            <a:pPr algn="l">
              <a:lnSpc>
                <a:spcPct val="150000"/>
              </a:lnSpc>
            </a:pPr>
            <a:r>
              <a:rPr lang="en-US" sz="1920" b="0" i="0" u="none" strike="noStrike" baseline="0" dirty="0">
                <a:latin typeface="ArialMT"/>
              </a:rPr>
              <a:t>In our case there are two warehouses ( Al Ansar , Al Ansar 2 ) including three types of operations.</a:t>
            </a:r>
          </a:p>
          <a:p>
            <a:pPr algn="l">
              <a:lnSpc>
                <a:spcPct val="150000"/>
              </a:lnSpc>
            </a:pPr>
            <a:r>
              <a:rPr lang="en-US" sz="1920" b="0" i="0" u="none" strike="noStrike" baseline="0" dirty="0">
                <a:latin typeface="ArialMT"/>
              </a:rPr>
              <a:t>Below each operation it’s current status as an alert for the user to deal with it.</a:t>
            </a:r>
          </a:p>
          <a:p>
            <a:pPr algn="l">
              <a:lnSpc>
                <a:spcPct val="150000"/>
              </a:lnSpc>
            </a:pPr>
            <a:r>
              <a:rPr lang="en-US" sz="1920" b="0" i="0" u="none" strike="noStrike" baseline="0" dirty="0">
                <a:latin typeface="ArialMT"/>
              </a:rPr>
              <a:t>● Receipts : the upcoming products</a:t>
            </a:r>
          </a:p>
          <a:p>
            <a:pPr algn="l">
              <a:lnSpc>
                <a:spcPct val="150000"/>
              </a:lnSpc>
            </a:pPr>
            <a:r>
              <a:rPr lang="en-US" sz="1920" b="0" i="0" u="none" strike="noStrike" baseline="0" dirty="0">
                <a:latin typeface="ArialMT"/>
              </a:rPr>
              <a:t>● Delivery Orders : the Outgoing products</a:t>
            </a:r>
          </a:p>
          <a:p>
            <a:pPr algn="l">
              <a:lnSpc>
                <a:spcPct val="150000"/>
              </a:lnSpc>
            </a:pPr>
            <a:r>
              <a:rPr lang="en-US" sz="1920" b="0" i="0" u="none" strike="noStrike" baseline="0" dirty="0">
                <a:latin typeface="ArialMT"/>
              </a:rPr>
              <a:t>● Internal : any transfer between company’s warehouses</a:t>
            </a:r>
            <a:endParaRPr lang="en-US" sz="2592" dirty="0"/>
          </a:p>
        </p:txBody>
      </p:sp>
    </p:spTree>
    <p:extLst>
      <p:ext uri="{BB962C8B-B14F-4D97-AF65-F5344CB8AC3E}">
        <p14:creationId xmlns:p14="http://schemas.microsoft.com/office/powerpoint/2010/main" val="1965409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1AFF3-4FB1-5C0C-71E7-B065C2AF1F78}"/>
              </a:ext>
            </a:extLst>
          </p:cNvPr>
          <p:cNvSpPr>
            <a:spLocks noGrp="1"/>
          </p:cNvSpPr>
          <p:nvPr>
            <p:ph type="title"/>
          </p:nvPr>
        </p:nvSpPr>
        <p:spPr>
          <a:xfrm>
            <a:off x="1005840" y="438151"/>
            <a:ext cx="12618720" cy="942299"/>
          </a:xfrm>
        </p:spPr>
        <p:txBody>
          <a:bodyPr>
            <a:norm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400" b="1" dirty="0">
                <a:latin typeface="ArialMT"/>
              </a:rPr>
              <a:t>2- Inventory Receipts</a:t>
            </a:r>
          </a:p>
        </p:txBody>
      </p:sp>
      <p:pic>
        <p:nvPicPr>
          <p:cNvPr id="5" name="Content Placeholder 4">
            <a:extLst>
              <a:ext uri="{FF2B5EF4-FFF2-40B4-BE49-F238E27FC236}">
                <a16:creationId xmlns:a16="http://schemas.microsoft.com/office/drawing/2014/main" id="{663A3341-98B4-BB8B-C0DE-C7F3876E8A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8065" y="1592827"/>
            <a:ext cx="12618720" cy="3048500"/>
          </a:xfrm>
        </p:spPr>
      </p:pic>
      <p:sp>
        <p:nvSpPr>
          <p:cNvPr id="7" name="TextBox 6">
            <a:extLst>
              <a:ext uri="{FF2B5EF4-FFF2-40B4-BE49-F238E27FC236}">
                <a16:creationId xmlns:a16="http://schemas.microsoft.com/office/drawing/2014/main" id="{6F278A29-E0F4-8BF6-B91B-1F7285FA7C18}"/>
              </a:ext>
            </a:extLst>
          </p:cNvPr>
          <p:cNvSpPr txBox="1"/>
          <p:nvPr/>
        </p:nvSpPr>
        <p:spPr>
          <a:xfrm>
            <a:off x="1199043" y="5242118"/>
            <a:ext cx="12177743" cy="775597"/>
          </a:xfrm>
          <a:prstGeom prst="rect">
            <a:avLst/>
          </a:prstGeom>
          <a:noFill/>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l"/>
            <a:r>
              <a:rPr lang="en-US" sz="2160" b="0" i="0" u="none" strike="noStrike" baseline="0" dirty="0">
                <a:latin typeface="ArialMT"/>
              </a:rPr>
              <a:t>Users Can Manage Received products and filter the receipts by it’s current status also view the</a:t>
            </a:r>
          </a:p>
          <a:p>
            <a:pPr algn="l"/>
            <a:r>
              <a:rPr lang="en-US" sz="2160" b="0" i="0" u="none" strike="noStrike" baseline="0" dirty="0">
                <a:latin typeface="ArialMT"/>
              </a:rPr>
              <a:t>warehouse that will have the received products.</a:t>
            </a:r>
            <a:endParaRPr lang="en-US" sz="2592" dirty="0"/>
          </a:p>
        </p:txBody>
      </p:sp>
    </p:spTree>
    <p:extLst>
      <p:ext uri="{BB962C8B-B14F-4D97-AF65-F5344CB8AC3E}">
        <p14:creationId xmlns:p14="http://schemas.microsoft.com/office/powerpoint/2010/main" val="2437865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85BC-5573-68B4-980A-A5B62B7C4FCE}"/>
              </a:ext>
            </a:extLst>
          </p:cNvPr>
          <p:cNvSpPr>
            <a:spLocks noGrp="1"/>
          </p:cNvSpPr>
          <p:nvPr>
            <p:ph type="title"/>
          </p:nvPr>
        </p:nvSpPr>
        <p:spPr/>
        <p:txBody>
          <a:bodyPr>
            <a:norm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400" b="1" dirty="0">
                <a:latin typeface="ArialMT"/>
              </a:rPr>
              <a:t>3- Inventory Delivery Orders</a:t>
            </a:r>
          </a:p>
        </p:txBody>
      </p:sp>
      <p:pic>
        <p:nvPicPr>
          <p:cNvPr id="5" name="Content Placeholder 4">
            <a:extLst>
              <a:ext uri="{FF2B5EF4-FFF2-40B4-BE49-F238E27FC236}">
                <a16:creationId xmlns:a16="http://schemas.microsoft.com/office/drawing/2014/main" id="{78CDAF05-ADB2-2F36-69EE-2796704476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8066" y="1864311"/>
            <a:ext cx="12618720" cy="3078188"/>
          </a:xfrm>
        </p:spPr>
      </p:pic>
      <p:sp>
        <p:nvSpPr>
          <p:cNvPr id="7" name="TextBox 6">
            <a:extLst>
              <a:ext uri="{FF2B5EF4-FFF2-40B4-BE49-F238E27FC236}">
                <a16:creationId xmlns:a16="http://schemas.microsoft.com/office/drawing/2014/main" id="{067472E9-79E1-BD0B-BEDB-4E03BAE240C6}"/>
              </a:ext>
            </a:extLst>
          </p:cNvPr>
          <p:cNvSpPr txBox="1"/>
          <p:nvPr/>
        </p:nvSpPr>
        <p:spPr>
          <a:xfrm>
            <a:off x="1005840" y="5589693"/>
            <a:ext cx="12145296" cy="775597"/>
          </a:xfrm>
          <a:prstGeom prst="rect">
            <a:avLst/>
          </a:prstGeom>
          <a:noFill/>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l"/>
            <a:r>
              <a:rPr lang="en-US" sz="2160" b="0" i="0" u="none" strike="noStrike" baseline="0" dirty="0">
                <a:latin typeface="ArialMT"/>
              </a:rPr>
              <a:t>Users Can Manage Delivered products and filter the deliveries by its current status also view the</a:t>
            </a:r>
          </a:p>
          <a:p>
            <a:pPr algn="l"/>
            <a:r>
              <a:rPr lang="en-US" sz="2160" b="0" i="0" u="none" strike="noStrike" baseline="0" dirty="0">
                <a:latin typeface="ArialMT"/>
              </a:rPr>
              <a:t>warehouse that will deliver the products.</a:t>
            </a:r>
            <a:endParaRPr lang="en-US" sz="2592" dirty="0"/>
          </a:p>
        </p:txBody>
      </p:sp>
    </p:spTree>
    <p:extLst>
      <p:ext uri="{BB962C8B-B14F-4D97-AF65-F5344CB8AC3E}">
        <p14:creationId xmlns:p14="http://schemas.microsoft.com/office/powerpoint/2010/main" val="2087907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98F8-06BD-3BEC-D37B-ABE46D6B9447}"/>
              </a:ext>
            </a:extLst>
          </p:cNvPr>
          <p:cNvSpPr>
            <a:spLocks noGrp="1"/>
          </p:cNvSpPr>
          <p:nvPr>
            <p:ph type="title"/>
          </p:nvPr>
        </p:nvSpPr>
        <p:spPr/>
        <p:txBody>
          <a:bodyPr>
            <a:norm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400" b="1" dirty="0">
                <a:latin typeface="ArialMT"/>
              </a:rPr>
              <a:t>4- Internal Transfers</a:t>
            </a:r>
          </a:p>
        </p:txBody>
      </p:sp>
      <p:pic>
        <p:nvPicPr>
          <p:cNvPr id="5" name="Content Placeholder 4">
            <a:extLst>
              <a:ext uri="{FF2B5EF4-FFF2-40B4-BE49-F238E27FC236}">
                <a16:creationId xmlns:a16="http://schemas.microsoft.com/office/drawing/2014/main" id="{5B538297-954C-6D00-AE8B-64F2CCFA8F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5840" y="1966883"/>
            <a:ext cx="12618720" cy="3126844"/>
          </a:xfrm>
        </p:spPr>
      </p:pic>
      <p:sp>
        <p:nvSpPr>
          <p:cNvPr id="7" name="TextBox 6">
            <a:extLst>
              <a:ext uri="{FF2B5EF4-FFF2-40B4-BE49-F238E27FC236}">
                <a16:creationId xmlns:a16="http://schemas.microsoft.com/office/drawing/2014/main" id="{E1C7485A-EE10-B819-4CD4-549BF7504C4F}"/>
              </a:ext>
            </a:extLst>
          </p:cNvPr>
          <p:cNvSpPr txBox="1"/>
          <p:nvPr/>
        </p:nvSpPr>
        <p:spPr>
          <a:xfrm>
            <a:off x="1209368" y="5638350"/>
            <a:ext cx="12211664" cy="424732"/>
          </a:xfrm>
          <a:prstGeom prst="rect">
            <a:avLst/>
          </a:prstGeom>
          <a:noFill/>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l"/>
            <a:r>
              <a:rPr lang="en-US" sz="2160" b="0" i="0" u="none" strike="noStrike" baseline="0" dirty="0">
                <a:latin typeface="ArialMT"/>
              </a:rPr>
              <a:t>Internal transfers manages the operations between different warehouses</a:t>
            </a:r>
          </a:p>
        </p:txBody>
      </p:sp>
    </p:spTree>
    <p:extLst>
      <p:ext uri="{BB962C8B-B14F-4D97-AF65-F5344CB8AC3E}">
        <p14:creationId xmlns:p14="http://schemas.microsoft.com/office/powerpoint/2010/main" val="3123827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894636"/>
            <a:ext cx="6172200" cy="771525"/>
          </a:xfrm>
          <a:prstGeom prst="rect">
            <a:avLst/>
          </a:prstGeom>
          <a:noFill/>
          <a:ln/>
        </p:spPr>
        <p:txBody>
          <a:bodyPr wrap="none" lIns="0" tIns="0" rIns="0" bIns="0" rtlCol="0" anchor="t"/>
          <a:lstStyle/>
          <a:p>
            <a:pPr marL="0" indent="0">
              <a:lnSpc>
                <a:spcPts val="6050"/>
              </a:lnSpc>
              <a:buNone/>
            </a:pPr>
            <a:r>
              <a:rPr lang="en-US" sz="4850" dirty="0">
                <a:solidFill>
                  <a:srgbClr val="030303"/>
                </a:solidFill>
                <a:latin typeface="DM Sans Semi Bold" pitchFamily="34" charset="0"/>
                <a:ea typeface="DM Sans Semi Bold" pitchFamily="34" charset="-122"/>
                <a:cs typeface="DM Sans Semi Bold" pitchFamily="34" charset="-120"/>
              </a:rPr>
              <a:t>Project Overview</a:t>
            </a:r>
            <a:endParaRPr lang="en-US" sz="4850" dirty="0"/>
          </a:p>
        </p:txBody>
      </p:sp>
      <p:sp>
        <p:nvSpPr>
          <p:cNvPr id="4" name="Shape 1"/>
          <p:cNvSpPr/>
          <p:nvPr/>
        </p:nvSpPr>
        <p:spPr>
          <a:xfrm>
            <a:off x="864037" y="2314099"/>
            <a:ext cx="555427" cy="555427"/>
          </a:xfrm>
          <a:prstGeom prst="roundRect">
            <a:avLst>
              <a:gd name="adj" fmla="val 6668"/>
            </a:avLst>
          </a:prstGeom>
          <a:solidFill>
            <a:srgbClr val="F2EEEE"/>
          </a:solidFill>
          <a:ln/>
        </p:spPr>
        <p:txBody>
          <a:bodyPr/>
          <a:lstStyle/>
          <a:p>
            <a:endParaRPr lang="en-US"/>
          </a:p>
        </p:txBody>
      </p:sp>
      <p:sp>
        <p:nvSpPr>
          <p:cNvPr id="5" name="Text 2"/>
          <p:cNvSpPr/>
          <p:nvPr/>
        </p:nvSpPr>
        <p:spPr>
          <a:xfrm>
            <a:off x="1077278" y="2406610"/>
            <a:ext cx="128945" cy="370284"/>
          </a:xfrm>
          <a:prstGeom prst="rect">
            <a:avLst/>
          </a:prstGeom>
          <a:noFill/>
          <a:ln/>
        </p:spPr>
        <p:txBody>
          <a:bodyPr wrap="none" lIns="0" tIns="0" rIns="0" bIns="0" rtlCol="0" anchor="t"/>
          <a:lstStyle/>
          <a:p>
            <a:pPr marL="0" indent="0" algn="ctr">
              <a:lnSpc>
                <a:spcPts val="2900"/>
              </a:lnSpc>
              <a:buNone/>
            </a:pPr>
            <a:r>
              <a:rPr lang="en-US" sz="2900" dirty="0">
                <a:solidFill>
                  <a:srgbClr val="464646"/>
                </a:solidFill>
                <a:latin typeface="DM Sans Semi Bold" pitchFamily="34" charset="0"/>
                <a:ea typeface="DM Sans Semi Bold" pitchFamily="34" charset="-122"/>
                <a:cs typeface="DM Sans Semi Bold" pitchFamily="34" charset="-120"/>
              </a:rPr>
              <a:t>1</a:t>
            </a:r>
            <a:endParaRPr lang="en-US" sz="2900" dirty="0"/>
          </a:p>
        </p:txBody>
      </p:sp>
      <p:sp>
        <p:nvSpPr>
          <p:cNvPr id="6" name="Text 3"/>
          <p:cNvSpPr/>
          <p:nvPr/>
        </p:nvSpPr>
        <p:spPr>
          <a:xfrm>
            <a:off x="1666280" y="2314099"/>
            <a:ext cx="3086100" cy="385763"/>
          </a:xfrm>
          <a:prstGeom prst="rect">
            <a:avLst/>
          </a:prstGeom>
          <a:noFill/>
          <a:ln/>
        </p:spPr>
        <p:txBody>
          <a:bodyPr wrap="none" lIns="0" tIns="0" rIns="0" bIns="0" rtlCol="0" anchor="t"/>
          <a:lstStyle/>
          <a:p>
            <a:pPr marL="0" indent="0">
              <a:lnSpc>
                <a:spcPts val="3000"/>
              </a:lnSpc>
              <a:buNone/>
            </a:pPr>
            <a:r>
              <a:rPr lang="en-US" sz="2400" dirty="0">
                <a:latin typeface="DM Sans Semi Bold" pitchFamily="34" charset="0"/>
                <a:ea typeface="DM Sans Semi Bold" pitchFamily="34" charset="-122"/>
                <a:cs typeface="DM Sans Semi Bold" pitchFamily="34" charset="-120"/>
              </a:rPr>
              <a:t>Objective</a:t>
            </a:r>
            <a:endParaRPr lang="en-US" sz="2400" dirty="0"/>
          </a:p>
        </p:txBody>
      </p:sp>
      <p:sp>
        <p:nvSpPr>
          <p:cNvPr id="7" name="Text 4"/>
          <p:cNvSpPr/>
          <p:nvPr/>
        </p:nvSpPr>
        <p:spPr>
          <a:xfrm>
            <a:off x="1666280" y="2847975"/>
            <a:ext cx="6613684" cy="790099"/>
          </a:xfrm>
          <a:prstGeom prst="rect">
            <a:avLst/>
          </a:prstGeom>
          <a:noFill/>
          <a:ln/>
        </p:spPr>
        <p:txBody>
          <a:bodyPr wrap="square" lIns="0" tIns="0" rIns="0" bIns="0" rtlCol="0" anchor="t"/>
          <a:lstStyle/>
          <a:p>
            <a:pPr marL="0" indent="0">
              <a:lnSpc>
                <a:spcPts val="3100"/>
              </a:lnSpc>
              <a:buNone/>
            </a:pPr>
            <a:r>
              <a:rPr lang="en-US" sz="1900" dirty="0">
                <a:latin typeface="Inter Medium" pitchFamily="34" charset="0"/>
                <a:ea typeface="Inter Medium" pitchFamily="34" charset="-122"/>
                <a:cs typeface="Inter Medium" pitchFamily="34" charset="-120"/>
              </a:rPr>
              <a:t>Optimize printer company operations through Odoo ERP.</a:t>
            </a:r>
            <a:endParaRPr lang="en-US" sz="1900" dirty="0"/>
          </a:p>
        </p:txBody>
      </p:sp>
      <p:sp>
        <p:nvSpPr>
          <p:cNvPr id="8" name="Shape 5"/>
          <p:cNvSpPr/>
          <p:nvPr/>
        </p:nvSpPr>
        <p:spPr>
          <a:xfrm>
            <a:off x="864037" y="4162544"/>
            <a:ext cx="555427" cy="555427"/>
          </a:xfrm>
          <a:prstGeom prst="roundRect">
            <a:avLst>
              <a:gd name="adj" fmla="val 6668"/>
            </a:avLst>
          </a:prstGeom>
          <a:solidFill>
            <a:srgbClr val="F2EEEE"/>
          </a:solidFill>
          <a:ln/>
        </p:spPr>
        <p:txBody>
          <a:bodyPr/>
          <a:lstStyle/>
          <a:p>
            <a:endParaRPr lang="en-US"/>
          </a:p>
        </p:txBody>
      </p:sp>
      <p:sp>
        <p:nvSpPr>
          <p:cNvPr id="9" name="Text 6"/>
          <p:cNvSpPr/>
          <p:nvPr/>
        </p:nvSpPr>
        <p:spPr>
          <a:xfrm>
            <a:off x="1034891" y="4255056"/>
            <a:ext cx="213717" cy="370284"/>
          </a:xfrm>
          <a:prstGeom prst="rect">
            <a:avLst/>
          </a:prstGeom>
          <a:noFill/>
          <a:ln/>
        </p:spPr>
        <p:txBody>
          <a:bodyPr wrap="none" lIns="0" tIns="0" rIns="0" bIns="0" rtlCol="0" anchor="t"/>
          <a:lstStyle/>
          <a:p>
            <a:pPr marL="0" indent="0" algn="ctr">
              <a:lnSpc>
                <a:spcPts val="2900"/>
              </a:lnSpc>
              <a:buNone/>
            </a:pPr>
            <a:r>
              <a:rPr lang="en-US" sz="2900" dirty="0">
                <a:solidFill>
                  <a:srgbClr val="464646"/>
                </a:solidFill>
                <a:latin typeface="DM Sans Semi Bold" pitchFamily="34" charset="0"/>
                <a:ea typeface="DM Sans Semi Bold" pitchFamily="34" charset="-122"/>
                <a:cs typeface="DM Sans Semi Bold" pitchFamily="34" charset="-120"/>
              </a:rPr>
              <a:t>2</a:t>
            </a:r>
            <a:endParaRPr lang="en-US" sz="2900" dirty="0"/>
          </a:p>
        </p:txBody>
      </p:sp>
      <p:sp>
        <p:nvSpPr>
          <p:cNvPr id="10" name="Text 7"/>
          <p:cNvSpPr/>
          <p:nvPr/>
        </p:nvSpPr>
        <p:spPr>
          <a:xfrm>
            <a:off x="1666280" y="4162544"/>
            <a:ext cx="3086100" cy="385763"/>
          </a:xfrm>
          <a:prstGeom prst="rect">
            <a:avLst/>
          </a:prstGeom>
          <a:noFill/>
          <a:ln/>
        </p:spPr>
        <p:txBody>
          <a:bodyPr wrap="none" lIns="0" tIns="0" rIns="0" bIns="0" rtlCol="0" anchor="t"/>
          <a:lstStyle/>
          <a:p>
            <a:pPr marL="0" indent="0">
              <a:lnSpc>
                <a:spcPts val="3000"/>
              </a:lnSpc>
              <a:buNone/>
            </a:pPr>
            <a:r>
              <a:rPr lang="en-US" sz="2400" dirty="0">
                <a:latin typeface="DM Sans Semi Bold" pitchFamily="34" charset="0"/>
                <a:ea typeface="DM Sans Semi Bold" pitchFamily="34" charset="-122"/>
                <a:cs typeface="DM Sans Semi Bold" pitchFamily="34" charset="-120"/>
              </a:rPr>
              <a:t>Scope</a:t>
            </a:r>
            <a:endParaRPr lang="en-US" sz="2400" dirty="0"/>
          </a:p>
        </p:txBody>
      </p:sp>
      <p:sp>
        <p:nvSpPr>
          <p:cNvPr id="11" name="Text 8"/>
          <p:cNvSpPr/>
          <p:nvPr/>
        </p:nvSpPr>
        <p:spPr>
          <a:xfrm>
            <a:off x="1666280" y="4696420"/>
            <a:ext cx="6613684" cy="790099"/>
          </a:xfrm>
          <a:prstGeom prst="rect">
            <a:avLst/>
          </a:prstGeom>
          <a:noFill/>
          <a:ln/>
        </p:spPr>
        <p:txBody>
          <a:bodyPr wrap="square" lIns="0" tIns="0" rIns="0" bIns="0" rtlCol="0" anchor="t"/>
          <a:lstStyle/>
          <a:p>
            <a:pPr marL="0" indent="0">
              <a:lnSpc>
                <a:spcPts val="3100"/>
              </a:lnSpc>
              <a:buNone/>
            </a:pPr>
            <a:r>
              <a:rPr lang="en-US" sz="1900" dirty="0">
                <a:latin typeface="Inter Medium" pitchFamily="34" charset="0"/>
                <a:ea typeface="Inter Medium" pitchFamily="34" charset="-122"/>
                <a:cs typeface="Inter Medium" pitchFamily="34" charset="-120"/>
              </a:rPr>
              <a:t>Implement Odoo for sales, purchase, inventory, accounting, and CRM.</a:t>
            </a:r>
            <a:endParaRPr lang="en-US" sz="1900" dirty="0"/>
          </a:p>
        </p:txBody>
      </p:sp>
      <p:sp>
        <p:nvSpPr>
          <p:cNvPr id="12" name="Shape 9"/>
          <p:cNvSpPr/>
          <p:nvPr/>
        </p:nvSpPr>
        <p:spPr>
          <a:xfrm>
            <a:off x="864037" y="6010989"/>
            <a:ext cx="555427" cy="555427"/>
          </a:xfrm>
          <a:prstGeom prst="roundRect">
            <a:avLst>
              <a:gd name="adj" fmla="val 6668"/>
            </a:avLst>
          </a:prstGeom>
          <a:solidFill>
            <a:srgbClr val="F2EEEE"/>
          </a:solidFill>
          <a:ln/>
        </p:spPr>
        <p:txBody>
          <a:bodyPr/>
          <a:lstStyle/>
          <a:p>
            <a:endParaRPr lang="en-US"/>
          </a:p>
        </p:txBody>
      </p:sp>
      <p:sp>
        <p:nvSpPr>
          <p:cNvPr id="13" name="Text 10"/>
          <p:cNvSpPr/>
          <p:nvPr/>
        </p:nvSpPr>
        <p:spPr>
          <a:xfrm>
            <a:off x="1030843" y="6103501"/>
            <a:ext cx="221813" cy="370284"/>
          </a:xfrm>
          <a:prstGeom prst="rect">
            <a:avLst/>
          </a:prstGeom>
          <a:noFill/>
          <a:ln/>
        </p:spPr>
        <p:txBody>
          <a:bodyPr wrap="none" lIns="0" tIns="0" rIns="0" bIns="0" rtlCol="0" anchor="t"/>
          <a:lstStyle/>
          <a:p>
            <a:pPr marL="0" indent="0" algn="ctr">
              <a:lnSpc>
                <a:spcPts val="2900"/>
              </a:lnSpc>
              <a:buNone/>
            </a:pPr>
            <a:r>
              <a:rPr lang="en-US" sz="2900" dirty="0">
                <a:solidFill>
                  <a:srgbClr val="464646"/>
                </a:solidFill>
                <a:latin typeface="DM Sans Semi Bold" pitchFamily="34" charset="0"/>
                <a:ea typeface="DM Sans Semi Bold" pitchFamily="34" charset="-122"/>
                <a:cs typeface="DM Sans Semi Bold" pitchFamily="34" charset="-120"/>
              </a:rPr>
              <a:t>3</a:t>
            </a:r>
            <a:endParaRPr lang="en-US" sz="2900" dirty="0"/>
          </a:p>
        </p:txBody>
      </p:sp>
      <p:sp>
        <p:nvSpPr>
          <p:cNvPr id="14" name="Text 11"/>
          <p:cNvSpPr/>
          <p:nvPr/>
        </p:nvSpPr>
        <p:spPr>
          <a:xfrm>
            <a:off x="1666280" y="6010989"/>
            <a:ext cx="3086100" cy="385763"/>
          </a:xfrm>
          <a:prstGeom prst="rect">
            <a:avLst/>
          </a:prstGeom>
          <a:noFill/>
          <a:ln/>
        </p:spPr>
        <p:txBody>
          <a:bodyPr wrap="none" lIns="0" tIns="0" rIns="0" bIns="0" rtlCol="0" anchor="t"/>
          <a:lstStyle/>
          <a:p>
            <a:pPr marL="0" indent="0">
              <a:lnSpc>
                <a:spcPts val="3000"/>
              </a:lnSpc>
              <a:buNone/>
            </a:pPr>
            <a:r>
              <a:rPr lang="en-US" sz="2400" dirty="0">
                <a:latin typeface="DM Sans Semi Bold" pitchFamily="34" charset="0"/>
                <a:ea typeface="DM Sans Semi Bold" pitchFamily="34" charset="-122"/>
                <a:cs typeface="DM Sans Semi Bold" pitchFamily="34" charset="-120"/>
              </a:rPr>
              <a:t>Expected Outcomes</a:t>
            </a:r>
            <a:endParaRPr lang="en-US" sz="2400" dirty="0"/>
          </a:p>
        </p:txBody>
      </p:sp>
      <p:sp>
        <p:nvSpPr>
          <p:cNvPr id="15" name="Text 12"/>
          <p:cNvSpPr/>
          <p:nvPr/>
        </p:nvSpPr>
        <p:spPr>
          <a:xfrm>
            <a:off x="1666280" y="6544866"/>
            <a:ext cx="6613684" cy="790099"/>
          </a:xfrm>
          <a:prstGeom prst="rect">
            <a:avLst/>
          </a:prstGeom>
          <a:noFill/>
          <a:ln/>
        </p:spPr>
        <p:txBody>
          <a:bodyPr wrap="square" lIns="0" tIns="0" rIns="0" bIns="0" rtlCol="0" anchor="t"/>
          <a:lstStyle/>
          <a:p>
            <a:pPr marL="0" indent="0">
              <a:lnSpc>
                <a:spcPts val="3100"/>
              </a:lnSpc>
              <a:buNone/>
            </a:pPr>
            <a:r>
              <a:rPr lang="en-US" sz="1900" dirty="0">
                <a:latin typeface="Inter Medium" pitchFamily="34" charset="0"/>
                <a:ea typeface="Inter Medium" pitchFamily="34" charset="-122"/>
                <a:cs typeface="Inter Medium" pitchFamily="34" charset="-120"/>
              </a:rPr>
              <a:t>Improve efficiency, save money, and enable data-driven decisions.</a:t>
            </a:r>
            <a:endParaRPr lang="en-US" sz="1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F033-4691-28DE-F075-8724685B12E5}"/>
              </a:ext>
            </a:extLst>
          </p:cNvPr>
          <p:cNvSpPr>
            <a:spLocks noGrp="1"/>
          </p:cNvSpPr>
          <p:nvPr>
            <p:ph type="title"/>
          </p:nvPr>
        </p:nvSpPr>
        <p:spPr>
          <a:xfrm>
            <a:off x="1005841" y="420453"/>
            <a:ext cx="13008078" cy="1590676"/>
          </a:xfrm>
        </p:spPr>
        <p:txBody>
          <a:bodyPr>
            <a:norm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400" b="1" dirty="0">
                <a:latin typeface="ArialMT"/>
              </a:rPr>
              <a:t>5- Products</a:t>
            </a:r>
            <a:br>
              <a:rPr lang="en-US" dirty="0"/>
            </a:br>
            <a:endParaRPr lang="en-US" dirty="0"/>
          </a:p>
        </p:txBody>
      </p:sp>
      <p:pic>
        <p:nvPicPr>
          <p:cNvPr id="9" name="Content Placeholder 8">
            <a:extLst>
              <a:ext uri="{FF2B5EF4-FFF2-40B4-BE49-F238E27FC236}">
                <a16:creationId xmlns:a16="http://schemas.microsoft.com/office/drawing/2014/main" id="{B562AE91-28A8-BB30-F628-A89B898475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5841" y="1215790"/>
            <a:ext cx="12504371" cy="4217516"/>
          </a:xfrm>
        </p:spPr>
      </p:pic>
      <p:sp>
        <p:nvSpPr>
          <p:cNvPr id="11" name="TextBox 10">
            <a:extLst>
              <a:ext uri="{FF2B5EF4-FFF2-40B4-BE49-F238E27FC236}">
                <a16:creationId xmlns:a16="http://schemas.microsoft.com/office/drawing/2014/main" id="{69D812B3-14BD-4EFC-E81F-1E7C027C04B6}"/>
              </a:ext>
            </a:extLst>
          </p:cNvPr>
          <p:cNvSpPr txBox="1"/>
          <p:nvPr/>
        </p:nvSpPr>
        <p:spPr>
          <a:xfrm>
            <a:off x="1005840" y="6228644"/>
            <a:ext cx="10778122" cy="775597"/>
          </a:xfrm>
          <a:prstGeom prst="rect">
            <a:avLst/>
          </a:prstGeom>
          <a:noFill/>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l"/>
            <a:r>
              <a:rPr lang="en-US" sz="2160" b="0" i="0" u="none" strike="noStrike" baseline="0" dirty="0">
                <a:latin typeface="ArialMT"/>
              </a:rPr>
              <a:t>This view shows the defined products along with their sale price and their quantity</a:t>
            </a:r>
          </a:p>
          <a:p>
            <a:pPr algn="l"/>
            <a:r>
              <a:rPr lang="en-US" sz="2160" b="0" i="0" u="none" strike="noStrike" baseline="0" dirty="0">
                <a:latin typeface="ArialMT"/>
              </a:rPr>
              <a:t>on hand (which is the amount that is available in the warehouse)</a:t>
            </a:r>
            <a:endParaRPr lang="en-US" sz="2592" dirty="0"/>
          </a:p>
        </p:txBody>
      </p:sp>
    </p:spTree>
    <p:extLst>
      <p:ext uri="{BB962C8B-B14F-4D97-AF65-F5344CB8AC3E}">
        <p14:creationId xmlns:p14="http://schemas.microsoft.com/office/powerpoint/2010/main" val="1841678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11F95-355F-658B-D23E-B890E1C4901E}"/>
              </a:ext>
            </a:extLst>
          </p:cNvPr>
          <p:cNvSpPr>
            <a:spLocks noGrp="1"/>
          </p:cNvSpPr>
          <p:nvPr>
            <p:ph type="title"/>
          </p:nvPr>
        </p:nvSpPr>
        <p:spPr>
          <a:xfrm>
            <a:off x="1005840" y="438151"/>
            <a:ext cx="12618720" cy="871507"/>
          </a:xfrm>
        </p:spPr>
        <p:txBody>
          <a:bodyPr>
            <a:norm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400" b="1" dirty="0">
                <a:latin typeface="ArialMT"/>
              </a:rPr>
              <a:t>6- Stock</a:t>
            </a:r>
          </a:p>
        </p:txBody>
      </p:sp>
      <p:pic>
        <p:nvPicPr>
          <p:cNvPr id="5" name="Content Placeholder 4">
            <a:extLst>
              <a:ext uri="{FF2B5EF4-FFF2-40B4-BE49-F238E27FC236}">
                <a16:creationId xmlns:a16="http://schemas.microsoft.com/office/drawing/2014/main" id="{2F2B64FD-F46B-E640-88C6-D0575915BD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5840" y="1309659"/>
            <a:ext cx="11770152" cy="4902361"/>
          </a:xfrm>
        </p:spPr>
      </p:pic>
      <p:sp>
        <p:nvSpPr>
          <p:cNvPr id="7" name="TextBox 6">
            <a:extLst>
              <a:ext uri="{FF2B5EF4-FFF2-40B4-BE49-F238E27FC236}">
                <a16:creationId xmlns:a16="http://schemas.microsoft.com/office/drawing/2014/main" id="{55C5E45F-6730-AA17-7EA7-61C1B467753F}"/>
              </a:ext>
            </a:extLst>
          </p:cNvPr>
          <p:cNvSpPr txBox="1"/>
          <p:nvPr/>
        </p:nvSpPr>
        <p:spPr>
          <a:xfrm>
            <a:off x="1005840" y="6532143"/>
            <a:ext cx="10375490" cy="775597"/>
          </a:xfrm>
          <a:prstGeom prst="rect">
            <a:avLst/>
          </a:prstGeom>
          <a:noFill/>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l"/>
            <a:r>
              <a:rPr lang="en-US" sz="2160" b="0" i="0" u="none" strike="noStrike" baseline="0" dirty="0">
                <a:latin typeface="ArialMT"/>
              </a:rPr>
              <a:t>Users can view every </a:t>
            </a:r>
            <a:r>
              <a:rPr lang="en-US" sz="2160" i="0" u="none" strike="noStrike" baseline="0" dirty="0">
                <a:latin typeface="ArialMT"/>
              </a:rPr>
              <a:t>product on hand quantity based on location , Also can filter</a:t>
            </a:r>
          </a:p>
          <a:p>
            <a:pPr algn="l"/>
            <a:r>
              <a:rPr lang="en-US" sz="2160" i="0" u="none" strike="noStrike" baseline="0" dirty="0">
                <a:latin typeface="ArialMT"/>
              </a:rPr>
              <a:t>products by product category , warehouse and product type.</a:t>
            </a:r>
            <a:endParaRPr lang="en-US" sz="2592" dirty="0"/>
          </a:p>
        </p:txBody>
      </p:sp>
    </p:spTree>
    <p:extLst>
      <p:ext uri="{BB962C8B-B14F-4D97-AF65-F5344CB8AC3E}">
        <p14:creationId xmlns:p14="http://schemas.microsoft.com/office/powerpoint/2010/main" val="2247517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EA8BD-D1C9-6374-F690-2B5DE07AA082}"/>
              </a:ext>
            </a:extLst>
          </p:cNvPr>
          <p:cNvSpPr>
            <a:spLocks noGrp="1"/>
          </p:cNvSpPr>
          <p:nvPr>
            <p:ph type="title"/>
          </p:nvPr>
        </p:nvSpPr>
        <p:spPr>
          <a:xfrm>
            <a:off x="1005840" y="438151"/>
            <a:ext cx="12618720" cy="924601"/>
          </a:xfrm>
        </p:spPr>
        <p:txBody>
          <a:bodyPr>
            <a:norm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400" b="1" dirty="0">
                <a:latin typeface="ArialMT"/>
              </a:rPr>
              <a:t>7- Product Category</a:t>
            </a:r>
          </a:p>
        </p:txBody>
      </p:sp>
      <p:pic>
        <p:nvPicPr>
          <p:cNvPr id="5" name="Content Placeholder 4">
            <a:extLst>
              <a:ext uri="{FF2B5EF4-FFF2-40B4-BE49-F238E27FC236}">
                <a16:creationId xmlns:a16="http://schemas.microsoft.com/office/drawing/2014/main" id="{724F0B63-2CE3-71C9-C4CB-F01CDBA9F2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1740" y="1362752"/>
            <a:ext cx="11828711" cy="4530704"/>
          </a:xfrm>
        </p:spPr>
      </p:pic>
      <p:sp>
        <p:nvSpPr>
          <p:cNvPr id="7" name="TextBox 6">
            <a:extLst>
              <a:ext uri="{FF2B5EF4-FFF2-40B4-BE49-F238E27FC236}">
                <a16:creationId xmlns:a16="http://schemas.microsoft.com/office/drawing/2014/main" id="{898CBFB3-7C01-A622-4B8C-D38C6F160DD0}"/>
              </a:ext>
            </a:extLst>
          </p:cNvPr>
          <p:cNvSpPr txBox="1"/>
          <p:nvPr/>
        </p:nvSpPr>
        <p:spPr>
          <a:xfrm>
            <a:off x="1005840" y="6146651"/>
            <a:ext cx="10958052" cy="1440395"/>
          </a:xfrm>
          <a:prstGeom prst="rect">
            <a:avLst/>
          </a:prstGeom>
          <a:noFill/>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l"/>
            <a:r>
              <a:rPr lang="en-US" sz="2160" b="0" i="0" u="none" strike="noStrike" baseline="0" dirty="0">
                <a:latin typeface="ArialMT"/>
              </a:rPr>
              <a:t>Product categories not only categorize products with same properties , it’s used to</a:t>
            </a:r>
          </a:p>
          <a:p>
            <a:pPr algn="l"/>
            <a:r>
              <a:rPr lang="en-US" sz="2160" b="0" i="0" u="none" strike="noStrike" baseline="0" dirty="0">
                <a:latin typeface="ArialMT"/>
              </a:rPr>
              <a:t>set the Stock valuation by using costing method as average or standard pricing .</a:t>
            </a:r>
          </a:p>
          <a:p>
            <a:pPr algn="l"/>
            <a:endParaRPr lang="en-US" sz="2160" b="0" i="0" u="none" strike="noStrike" baseline="0" dirty="0">
              <a:latin typeface="ArialMT"/>
            </a:endParaRPr>
          </a:p>
          <a:p>
            <a:pPr algn="l"/>
            <a:r>
              <a:rPr lang="en-US" sz="2160" b="0" i="0" u="none" strike="noStrike" baseline="0" dirty="0">
                <a:latin typeface="ArialMT"/>
              </a:rPr>
              <a:t>Also accounting income and expense accounts are defined per Category.</a:t>
            </a:r>
            <a:endParaRPr lang="en-US" sz="2592" dirty="0"/>
          </a:p>
        </p:txBody>
      </p:sp>
    </p:spTree>
    <p:extLst>
      <p:ext uri="{BB962C8B-B14F-4D97-AF65-F5344CB8AC3E}">
        <p14:creationId xmlns:p14="http://schemas.microsoft.com/office/powerpoint/2010/main" val="1783702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58D6-3334-B0BC-8915-B4A705C6872C}"/>
              </a:ext>
            </a:extLst>
          </p:cNvPr>
          <p:cNvSpPr>
            <a:spLocks noGrp="1"/>
          </p:cNvSpPr>
          <p:nvPr>
            <p:ph type="title"/>
          </p:nvPr>
        </p:nvSpPr>
        <p:spPr>
          <a:xfrm>
            <a:off x="1005840" y="438151"/>
            <a:ext cx="12618720" cy="836111"/>
          </a:xfrm>
        </p:spPr>
        <p:txBody>
          <a:bodyPr>
            <a:norm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400" b="1" dirty="0">
                <a:latin typeface="ArialMT"/>
              </a:rPr>
              <a:t>8- Reordering Rules</a:t>
            </a:r>
          </a:p>
        </p:txBody>
      </p:sp>
      <p:pic>
        <p:nvPicPr>
          <p:cNvPr id="9" name="Content Placeholder 8">
            <a:extLst>
              <a:ext uri="{FF2B5EF4-FFF2-40B4-BE49-F238E27FC236}">
                <a16:creationId xmlns:a16="http://schemas.microsoft.com/office/drawing/2014/main" id="{93DE9366-0592-9CBD-11D6-F8FA804A72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2136" y="1274261"/>
            <a:ext cx="12618720" cy="2955575"/>
          </a:xfrm>
        </p:spPr>
      </p:pic>
      <p:sp>
        <p:nvSpPr>
          <p:cNvPr id="11" name="TextBox 10">
            <a:extLst>
              <a:ext uri="{FF2B5EF4-FFF2-40B4-BE49-F238E27FC236}">
                <a16:creationId xmlns:a16="http://schemas.microsoft.com/office/drawing/2014/main" id="{D3E2C713-C17B-F948-6943-65E278378172}"/>
              </a:ext>
            </a:extLst>
          </p:cNvPr>
          <p:cNvSpPr txBox="1"/>
          <p:nvPr/>
        </p:nvSpPr>
        <p:spPr>
          <a:xfrm>
            <a:off x="1252136" y="5065946"/>
            <a:ext cx="10322398" cy="1107996"/>
          </a:xfrm>
          <a:prstGeom prst="rect">
            <a:avLst/>
          </a:prstGeom>
          <a:noFill/>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l"/>
            <a:r>
              <a:rPr lang="en-US" sz="2160" b="0" i="0" u="none" strike="noStrike" baseline="0" dirty="0">
                <a:latin typeface="ArialMT"/>
              </a:rPr>
              <a:t>Users can set a purchase order for any product automatically if the current stock</a:t>
            </a:r>
          </a:p>
          <a:p>
            <a:pPr algn="l"/>
            <a:r>
              <a:rPr lang="en-US" sz="2160" b="0" i="0" u="none" strike="noStrike" baseline="0" dirty="0">
                <a:latin typeface="ArialMT"/>
              </a:rPr>
              <a:t>reaches a minimum level that is used to be defined along with the maximum</a:t>
            </a:r>
          </a:p>
          <a:p>
            <a:pPr algn="l"/>
            <a:r>
              <a:rPr lang="en-US" sz="2160" b="0" i="0" u="none" strike="noStrike" baseline="0" dirty="0">
                <a:latin typeface="ArialMT"/>
              </a:rPr>
              <a:t>quantity that should be the quantity on hand.</a:t>
            </a:r>
            <a:endParaRPr lang="en-US" sz="2592" dirty="0"/>
          </a:p>
        </p:txBody>
      </p:sp>
    </p:spTree>
    <p:extLst>
      <p:ext uri="{BB962C8B-B14F-4D97-AF65-F5344CB8AC3E}">
        <p14:creationId xmlns:p14="http://schemas.microsoft.com/office/powerpoint/2010/main" val="4267032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6D86-A5BA-8AEB-DF42-845D899A9917}"/>
              </a:ext>
            </a:extLst>
          </p:cNvPr>
          <p:cNvSpPr>
            <a:spLocks noGrp="1"/>
          </p:cNvSpPr>
          <p:nvPr>
            <p:ph type="title"/>
          </p:nvPr>
        </p:nvSpPr>
        <p:spPr>
          <a:xfrm>
            <a:off x="1005840" y="438151"/>
            <a:ext cx="12618720" cy="871507"/>
          </a:xfrm>
        </p:spPr>
        <p:txBody>
          <a:bodyPr>
            <a:norm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400" b="1" i="0" u="none" strike="noStrike" baseline="0" dirty="0">
                <a:latin typeface="ArialMT"/>
              </a:rPr>
              <a:t>9 - Warehouses</a:t>
            </a:r>
            <a:endParaRPr lang="en-US" sz="5760" b="1" dirty="0"/>
          </a:p>
        </p:txBody>
      </p:sp>
      <p:pic>
        <p:nvPicPr>
          <p:cNvPr id="5" name="Content Placeholder 4">
            <a:extLst>
              <a:ext uri="{FF2B5EF4-FFF2-40B4-BE49-F238E27FC236}">
                <a16:creationId xmlns:a16="http://schemas.microsoft.com/office/drawing/2014/main" id="{E460B75E-2C52-26D2-6DB8-380841CA7B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5840" y="1379664"/>
            <a:ext cx="12618720" cy="2735137"/>
          </a:xfrm>
        </p:spPr>
      </p:pic>
      <p:sp>
        <p:nvSpPr>
          <p:cNvPr id="7" name="TextBox 6">
            <a:extLst>
              <a:ext uri="{FF2B5EF4-FFF2-40B4-BE49-F238E27FC236}">
                <a16:creationId xmlns:a16="http://schemas.microsoft.com/office/drawing/2014/main" id="{06911853-CCFC-0597-1BB2-43517C9D0D8D}"/>
              </a:ext>
            </a:extLst>
          </p:cNvPr>
          <p:cNvSpPr txBox="1"/>
          <p:nvPr/>
        </p:nvSpPr>
        <p:spPr>
          <a:xfrm>
            <a:off x="1005840" y="4892021"/>
            <a:ext cx="10994923" cy="1107996"/>
          </a:xfrm>
          <a:prstGeom prst="rect">
            <a:avLst/>
          </a:prstGeom>
          <a:noFill/>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l"/>
            <a:r>
              <a:rPr lang="en-US" sz="2160" b="0" i="0" u="none" strike="noStrike" baseline="0" dirty="0">
                <a:latin typeface="ArialMT"/>
              </a:rPr>
              <a:t>Warehouse is used to be a subsidiary to main warehouse , by using the internal</a:t>
            </a:r>
          </a:p>
          <a:p>
            <a:pPr algn="l"/>
            <a:r>
              <a:rPr lang="en-US" sz="2160" b="0" i="0" u="none" strike="noStrike" baseline="0" dirty="0">
                <a:latin typeface="ArialMT"/>
              </a:rPr>
              <a:t>operations , users can transfer storable products to each warehouse . Also they</a:t>
            </a:r>
          </a:p>
          <a:p>
            <a:pPr algn="l"/>
            <a:r>
              <a:rPr lang="en-US" sz="2160" b="0" i="0" u="none" strike="noStrike" baseline="0" dirty="0">
                <a:latin typeface="ArialMT"/>
              </a:rPr>
              <a:t>can define multiple locations for each warehouse.</a:t>
            </a:r>
            <a:endParaRPr lang="en-US" sz="2592" dirty="0"/>
          </a:p>
        </p:txBody>
      </p:sp>
    </p:spTree>
    <p:extLst>
      <p:ext uri="{BB962C8B-B14F-4D97-AF65-F5344CB8AC3E}">
        <p14:creationId xmlns:p14="http://schemas.microsoft.com/office/powerpoint/2010/main" val="556120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06987"/>
            <a:ext cx="7556421" cy="2934653"/>
          </a:xfrm>
          <a:prstGeom prst="rect">
            <a:avLst/>
          </a:prstGeom>
          <a:noFill/>
          <a:ln/>
        </p:spPr>
        <p:txBody>
          <a:bodyPr wrap="square" lIns="0" tIns="0" rIns="0" bIns="0" rtlCol="0" anchor="t"/>
          <a:lstStyle/>
          <a:p>
            <a:pPr marL="0" indent="0">
              <a:lnSpc>
                <a:spcPts val="7700"/>
              </a:lnSpc>
              <a:buNone/>
            </a:pPr>
            <a:r>
              <a:rPr lang="en-US" sz="6150" dirty="0">
                <a:latin typeface="MuseoModerno Medium" pitchFamily="34" charset="0"/>
                <a:ea typeface="MuseoModerno Medium" pitchFamily="34" charset="-122"/>
                <a:cs typeface="MuseoModerno Medium" pitchFamily="34" charset="-120"/>
              </a:rPr>
              <a:t>Purchase Documentation: Odoo Guide</a:t>
            </a:r>
            <a:endParaRPr lang="en-US" sz="6150" dirty="0"/>
          </a:p>
        </p:txBody>
      </p:sp>
      <p:sp>
        <p:nvSpPr>
          <p:cNvPr id="4" name="Text 1"/>
          <p:cNvSpPr/>
          <p:nvPr/>
        </p:nvSpPr>
        <p:spPr>
          <a:xfrm>
            <a:off x="793790" y="4881801"/>
            <a:ext cx="7556421" cy="1088708"/>
          </a:xfrm>
          <a:prstGeom prst="rect">
            <a:avLst/>
          </a:prstGeom>
          <a:noFill/>
          <a:ln/>
        </p:spPr>
        <p:txBody>
          <a:bodyPr wrap="square" lIns="0" tIns="0" rIns="0" bIns="0" rtlCol="0" anchor="t"/>
          <a:lstStyle/>
          <a:p>
            <a:pPr marL="0" indent="0">
              <a:lnSpc>
                <a:spcPts val="2850"/>
              </a:lnSpc>
              <a:buNone/>
            </a:pPr>
            <a:r>
              <a:rPr lang="en-US" sz="1750" dirty="0">
                <a:latin typeface="Source Sans Pro" pitchFamily="34" charset="0"/>
                <a:ea typeface="Source Sans Pro" pitchFamily="34" charset="-122"/>
                <a:cs typeface="Source Sans Pro" pitchFamily="34" charset="-120"/>
              </a:rPr>
              <a:t>This guide walks you through the purchase process in Odoo, from vendor creation to payment registration. You'll learn about each step, ensuring smooth purchasing operations within your Odoo system.</a:t>
            </a:r>
            <a:endParaRPr lang="en-US" sz="1750" dirty="0"/>
          </a:p>
        </p:txBody>
      </p:sp>
      <p:sp>
        <p:nvSpPr>
          <p:cNvPr id="5" name="Shape 2"/>
          <p:cNvSpPr/>
          <p:nvPr/>
        </p:nvSpPr>
        <p:spPr>
          <a:xfrm>
            <a:off x="793790" y="6242566"/>
            <a:ext cx="362903" cy="362903"/>
          </a:xfrm>
          <a:prstGeom prst="roundRect">
            <a:avLst>
              <a:gd name="adj" fmla="val 25194296"/>
            </a:avLst>
          </a:prstGeom>
          <a:noFill/>
          <a:ln w="7620">
            <a:solidFill>
              <a:srgbClr val="FFFFFF"/>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801410" y="6250186"/>
            <a:ext cx="347663" cy="347663"/>
          </a:xfrm>
          <a:prstGeom prst="rect">
            <a:avLst/>
          </a:prstGeom>
        </p:spPr>
      </p:pic>
      <p:sp>
        <p:nvSpPr>
          <p:cNvPr id="7" name="Text 3"/>
          <p:cNvSpPr/>
          <p:nvPr/>
        </p:nvSpPr>
        <p:spPr>
          <a:xfrm>
            <a:off x="1270040" y="6225659"/>
            <a:ext cx="2202656" cy="396835"/>
          </a:xfrm>
          <a:prstGeom prst="rect">
            <a:avLst/>
          </a:prstGeom>
          <a:noFill/>
          <a:ln/>
        </p:spPr>
        <p:txBody>
          <a:bodyPr wrap="none" lIns="0" tIns="0" rIns="0" bIns="0" rtlCol="0" anchor="t"/>
          <a:lstStyle/>
          <a:p>
            <a:pPr marL="0" indent="0" algn="l">
              <a:lnSpc>
                <a:spcPts val="3100"/>
              </a:lnSpc>
              <a:buNone/>
            </a:pPr>
            <a:r>
              <a:rPr lang="en-US" sz="2200" b="1" dirty="0">
                <a:latin typeface="Source Sans Pro Bold" pitchFamily="34" charset="0"/>
                <a:ea typeface="Source Sans Pro Bold" pitchFamily="34" charset="-122"/>
                <a:cs typeface="Source Sans Pro Bold" pitchFamily="34" charset="-120"/>
              </a:rPr>
              <a:t>by Mohsen Khalaf</a:t>
            </a:r>
            <a:endParaRPr lang="en-US" sz="2200" dirty="0"/>
          </a:p>
        </p:txBody>
      </p:sp>
    </p:spTree>
    <p:extLst>
      <p:ext uri="{BB962C8B-B14F-4D97-AF65-F5344CB8AC3E}">
        <p14:creationId xmlns:p14="http://schemas.microsoft.com/office/powerpoint/2010/main" val="324081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24671" y="1780699"/>
            <a:ext cx="5036939" cy="4668203"/>
          </a:xfrm>
          <a:prstGeom prst="rect">
            <a:avLst/>
          </a:prstGeom>
        </p:spPr>
      </p:pic>
      <p:sp>
        <p:nvSpPr>
          <p:cNvPr id="4" name="Text 0"/>
          <p:cNvSpPr/>
          <p:nvPr/>
        </p:nvSpPr>
        <p:spPr>
          <a:xfrm>
            <a:off x="6115526" y="639485"/>
            <a:ext cx="4494490" cy="561737"/>
          </a:xfrm>
          <a:prstGeom prst="rect">
            <a:avLst/>
          </a:prstGeom>
          <a:noFill/>
          <a:ln/>
        </p:spPr>
        <p:txBody>
          <a:bodyPr wrap="none" lIns="0" tIns="0" rIns="0" bIns="0" rtlCol="0" anchor="t"/>
          <a:lstStyle/>
          <a:p>
            <a:pPr marL="0" indent="0">
              <a:lnSpc>
                <a:spcPts val="4400"/>
              </a:lnSpc>
              <a:buNone/>
            </a:pPr>
            <a:r>
              <a:rPr lang="en-US" sz="3500" dirty="0">
                <a:latin typeface="MuseoModerno Medium" pitchFamily="34" charset="0"/>
                <a:ea typeface="MuseoModerno Medium" pitchFamily="34" charset="-122"/>
                <a:cs typeface="MuseoModerno Medium" pitchFamily="34" charset="-120"/>
              </a:rPr>
              <a:t>Vendor Creation</a:t>
            </a:r>
            <a:endParaRPr lang="en-US" sz="3500" dirty="0"/>
          </a:p>
        </p:txBody>
      </p:sp>
      <p:sp>
        <p:nvSpPr>
          <p:cNvPr id="5" name="Shape 1"/>
          <p:cNvSpPr/>
          <p:nvPr/>
        </p:nvSpPr>
        <p:spPr>
          <a:xfrm>
            <a:off x="6373654" y="1470779"/>
            <a:ext cx="22860" cy="6119217"/>
          </a:xfrm>
          <a:prstGeom prst="roundRect">
            <a:avLst>
              <a:gd name="adj" fmla="val 117968"/>
            </a:avLst>
          </a:prstGeom>
          <a:solidFill>
            <a:srgbClr val="D9D4C9"/>
          </a:solidFill>
          <a:ln/>
        </p:spPr>
        <p:txBody>
          <a:bodyPr/>
          <a:lstStyle/>
          <a:p>
            <a:endParaRPr lang="en-US"/>
          </a:p>
        </p:txBody>
      </p:sp>
      <p:sp>
        <p:nvSpPr>
          <p:cNvPr id="6" name="Shape 2"/>
          <p:cNvSpPr/>
          <p:nvPr/>
        </p:nvSpPr>
        <p:spPr>
          <a:xfrm>
            <a:off x="6564451" y="1863685"/>
            <a:ext cx="629126" cy="22860"/>
          </a:xfrm>
          <a:prstGeom prst="roundRect">
            <a:avLst>
              <a:gd name="adj" fmla="val 117968"/>
            </a:avLst>
          </a:prstGeom>
          <a:solidFill>
            <a:srgbClr val="D9D4C9"/>
          </a:solidFill>
          <a:ln/>
        </p:spPr>
        <p:txBody>
          <a:bodyPr/>
          <a:lstStyle/>
          <a:p>
            <a:endParaRPr lang="en-US"/>
          </a:p>
        </p:txBody>
      </p:sp>
      <p:sp>
        <p:nvSpPr>
          <p:cNvPr id="7" name="Shape 3"/>
          <p:cNvSpPr/>
          <p:nvPr/>
        </p:nvSpPr>
        <p:spPr>
          <a:xfrm>
            <a:off x="6182856" y="1672947"/>
            <a:ext cx="404455" cy="404455"/>
          </a:xfrm>
          <a:prstGeom prst="roundRect">
            <a:avLst>
              <a:gd name="adj" fmla="val 6668"/>
            </a:avLst>
          </a:prstGeom>
          <a:solidFill>
            <a:srgbClr val="F3EEE3"/>
          </a:solidFill>
          <a:ln/>
        </p:spPr>
        <p:txBody>
          <a:bodyPr/>
          <a:lstStyle/>
          <a:p>
            <a:endParaRPr lang="en-US"/>
          </a:p>
        </p:txBody>
      </p:sp>
      <p:sp>
        <p:nvSpPr>
          <p:cNvPr id="8" name="Text 4"/>
          <p:cNvSpPr/>
          <p:nvPr/>
        </p:nvSpPr>
        <p:spPr>
          <a:xfrm>
            <a:off x="6321802" y="1740337"/>
            <a:ext cx="126444" cy="269677"/>
          </a:xfrm>
          <a:prstGeom prst="rect">
            <a:avLst/>
          </a:prstGeom>
          <a:noFill/>
          <a:ln/>
        </p:spPr>
        <p:txBody>
          <a:bodyPr wrap="none" lIns="0" tIns="0" rIns="0" bIns="0" rtlCol="0" anchor="t"/>
          <a:lstStyle/>
          <a:p>
            <a:pPr marL="0" indent="0" algn="ctr">
              <a:lnSpc>
                <a:spcPts val="2100"/>
              </a:lnSpc>
              <a:buNone/>
            </a:pPr>
            <a:r>
              <a:rPr lang="en-US" sz="2100" dirty="0">
                <a:solidFill>
                  <a:srgbClr val="2B4150"/>
                </a:solidFill>
                <a:latin typeface="MuseoModerno Medium" pitchFamily="34" charset="0"/>
                <a:ea typeface="MuseoModerno Medium" pitchFamily="34" charset="-122"/>
                <a:cs typeface="MuseoModerno Medium" pitchFamily="34" charset="-120"/>
              </a:rPr>
              <a:t>1</a:t>
            </a:r>
            <a:endParaRPr lang="en-US" sz="2100" dirty="0"/>
          </a:p>
        </p:txBody>
      </p:sp>
      <p:sp>
        <p:nvSpPr>
          <p:cNvPr id="9" name="Text 5"/>
          <p:cNvSpPr/>
          <p:nvPr/>
        </p:nvSpPr>
        <p:spPr>
          <a:xfrm>
            <a:off x="7373779" y="1650444"/>
            <a:ext cx="2666405" cy="280749"/>
          </a:xfrm>
          <a:prstGeom prst="rect">
            <a:avLst/>
          </a:prstGeom>
          <a:noFill/>
          <a:ln/>
        </p:spPr>
        <p:txBody>
          <a:bodyPr wrap="none" lIns="0" tIns="0" rIns="0" bIns="0" rtlCol="0" anchor="t"/>
          <a:lstStyle/>
          <a:p>
            <a:pPr marL="0" indent="0" algn="l">
              <a:lnSpc>
                <a:spcPts val="2200"/>
              </a:lnSpc>
              <a:buNone/>
            </a:pPr>
            <a:r>
              <a:rPr lang="en-US" sz="1750" dirty="0">
                <a:latin typeface="MuseoModerno Medium" pitchFamily="34" charset="0"/>
                <a:ea typeface="MuseoModerno Medium" pitchFamily="34" charset="-122"/>
                <a:cs typeface="MuseoModerno Medium" pitchFamily="34" charset="-120"/>
              </a:rPr>
              <a:t>Access Purchase Module</a:t>
            </a:r>
            <a:endParaRPr lang="en-US" sz="1750" dirty="0"/>
          </a:p>
        </p:txBody>
      </p:sp>
      <p:sp>
        <p:nvSpPr>
          <p:cNvPr id="10" name="Text 6"/>
          <p:cNvSpPr/>
          <p:nvPr/>
        </p:nvSpPr>
        <p:spPr>
          <a:xfrm>
            <a:off x="7373779" y="2038945"/>
            <a:ext cx="6627495" cy="575310"/>
          </a:xfrm>
          <a:prstGeom prst="rect">
            <a:avLst/>
          </a:prstGeom>
          <a:noFill/>
          <a:ln/>
        </p:spPr>
        <p:txBody>
          <a:bodyPr wrap="square" lIns="0" tIns="0" rIns="0" bIns="0" rtlCol="0" anchor="t"/>
          <a:lstStyle/>
          <a:p>
            <a:pPr marL="0" indent="0" algn="l">
              <a:lnSpc>
                <a:spcPts val="2250"/>
              </a:lnSpc>
              <a:buNone/>
            </a:pPr>
            <a:r>
              <a:rPr lang="en-US" sz="1600" dirty="0">
                <a:latin typeface="Source Sans Pro" pitchFamily="34" charset="0"/>
                <a:ea typeface="Source Sans Pro" pitchFamily="34" charset="-122"/>
                <a:cs typeface="Source Sans Pro" pitchFamily="34" charset="-120"/>
              </a:rPr>
              <a:t>Log in to Odoo and navigate to the Purchase module. This is where you'll manage all your purchasing activities.</a:t>
            </a:r>
            <a:endParaRPr lang="en-US" sz="1600" dirty="0"/>
          </a:p>
        </p:txBody>
      </p:sp>
      <p:sp>
        <p:nvSpPr>
          <p:cNvPr id="11" name="Shape 7"/>
          <p:cNvSpPr/>
          <p:nvPr/>
        </p:nvSpPr>
        <p:spPr>
          <a:xfrm>
            <a:off x="6564451" y="3366492"/>
            <a:ext cx="629126" cy="22860"/>
          </a:xfrm>
          <a:prstGeom prst="roundRect">
            <a:avLst>
              <a:gd name="adj" fmla="val 117968"/>
            </a:avLst>
          </a:prstGeom>
          <a:solidFill>
            <a:srgbClr val="D9D4C9"/>
          </a:solidFill>
          <a:ln/>
        </p:spPr>
        <p:txBody>
          <a:bodyPr/>
          <a:lstStyle/>
          <a:p>
            <a:endParaRPr lang="en-US"/>
          </a:p>
        </p:txBody>
      </p:sp>
      <p:sp>
        <p:nvSpPr>
          <p:cNvPr id="12" name="Shape 8"/>
          <p:cNvSpPr/>
          <p:nvPr/>
        </p:nvSpPr>
        <p:spPr>
          <a:xfrm>
            <a:off x="6182856" y="3175754"/>
            <a:ext cx="404455" cy="404455"/>
          </a:xfrm>
          <a:prstGeom prst="roundRect">
            <a:avLst>
              <a:gd name="adj" fmla="val 6668"/>
            </a:avLst>
          </a:prstGeom>
          <a:solidFill>
            <a:srgbClr val="F3EEE3"/>
          </a:solidFill>
          <a:ln/>
        </p:spPr>
        <p:txBody>
          <a:bodyPr/>
          <a:lstStyle/>
          <a:p>
            <a:endParaRPr lang="en-US"/>
          </a:p>
        </p:txBody>
      </p:sp>
      <p:sp>
        <p:nvSpPr>
          <p:cNvPr id="13" name="Text 9"/>
          <p:cNvSpPr/>
          <p:nvPr/>
        </p:nvSpPr>
        <p:spPr>
          <a:xfrm>
            <a:off x="6310134" y="3243143"/>
            <a:ext cx="149900" cy="269677"/>
          </a:xfrm>
          <a:prstGeom prst="rect">
            <a:avLst/>
          </a:prstGeom>
          <a:noFill/>
          <a:ln/>
        </p:spPr>
        <p:txBody>
          <a:bodyPr wrap="none" lIns="0" tIns="0" rIns="0" bIns="0" rtlCol="0" anchor="t"/>
          <a:lstStyle/>
          <a:p>
            <a:pPr marL="0" indent="0" algn="ctr">
              <a:lnSpc>
                <a:spcPts val="2100"/>
              </a:lnSpc>
              <a:buNone/>
            </a:pPr>
            <a:r>
              <a:rPr lang="en-US" sz="2100" dirty="0">
                <a:solidFill>
                  <a:srgbClr val="2B4150"/>
                </a:solidFill>
                <a:latin typeface="MuseoModerno Medium" pitchFamily="34" charset="0"/>
                <a:ea typeface="MuseoModerno Medium" pitchFamily="34" charset="-122"/>
                <a:cs typeface="MuseoModerno Medium" pitchFamily="34" charset="-120"/>
              </a:rPr>
              <a:t>2</a:t>
            </a:r>
            <a:endParaRPr lang="en-US" sz="2100" dirty="0"/>
          </a:p>
        </p:txBody>
      </p:sp>
      <p:sp>
        <p:nvSpPr>
          <p:cNvPr id="14" name="Text 10"/>
          <p:cNvSpPr/>
          <p:nvPr/>
        </p:nvSpPr>
        <p:spPr>
          <a:xfrm>
            <a:off x="7373779" y="3153251"/>
            <a:ext cx="2247186" cy="280749"/>
          </a:xfrm>
          <a:prstGeom prst="rect">
            <a:avLst/>
          </a:prstGeom>
          <a:noFill/>
          <a:ln/>
        </p:spPr>
        <p:txBody>
          <a:bodyPr wrap="none" lIns="0" tIns="0" rIns="0" bIns="0" rtlCol="0" anchor="t"/>
          <a:lstStyle/>
          <a:p>
            <a:pPr marL="0" indent="0" algn="l">
              <a:lnSpc>
                <a:spcPts val="2200"/>
              </a:lnSpc>
              <a:buNone/>
            </a:pPr>
            <a:r>
              <a:rPr lang="en-US" sz="1750" dirty="0">
                <a:latin typeface="MuseoModerno Medium" pitchFamily="34" charset="0"/>
                <a:ea typeface="MuseoModerno Medium" pitchFamily="34" charset="-122"/>
                <a:cs typeface="MuseoModerno Medium" pitchFamily="34" charset="-120"/>
              </a:rPr>
              <a:t>Create New Vendor</a:t>
            </a:r>
            <a:endParaRPr lang="en-US" sz="1750" dirty="0"/>
          </a:p>
        </p:txBody>
      </p:sp>
      <p:sp>
        <p:nvSpPr>
          <p:cNvPr id="15" name="Text 11"/>
          <p:cNvSpPr/>
          <p:nvPr/>
        </p:nvSpPr>
        <p:spPr>
          <a:xfrm>
            <a:off x="7373779" y="3541752"/>
            <a:ext cx="6627495" cy="575310"/>
          </a:xfrm>
          <a:prstGeom prst="rect">
            <a:avLst/>
          </a:prstGeom>
          <a:noFill/>
          <a:ln/>
        </p:spPr>
        <p:txBody>
          <a:bodyPr wrap="square" lIns="0" tIns="0" rIns="0" bIns="0" rtlCol="0" anchor="t"/>
          <a:lstStyle/>
          <a:p>
            <a:pPr marL="0" indent="0" algn="l">
              <a:lnSpc>
                <a:spcPts val="2250"/>
              </a:lnSpc>
              <a:buNone/>
            </a:pPr>
            <a:r>
              <a:rPr lang="en-US" sz="1600" dirty="0">
                <a:latin typeface="Source Sans Pro" pitchFamily="34" charset="0"/>
                <a:ea typeface="Source Sans Pro" pitchFamily="34" charset="-122"/>
                <a:cs typeface="Source Sans Pro" pitchFamily="34" charset="-120"/>
              </a:rPr>
              <a:t>Within the Purchase module, go to the Orders menu and select "Vendor" followed by "Create". This will open a form to create a new vendor.</a:t>
            </a:r>
            <a:endParaRPr lang="en-US" sz="1600" dirty="0"/>
          </a:p>
        </p:txBody>
      </p:sp>
      <p:sp>
        <p:nvSpPr>
          <p:cNvPr id="16" name="Shape 12"/>
          <p:cNvSpPr/>
          <p:nvPr/>
        </p:nvSpPr>
        <p:spPr>
          <a:xfrm>
            <a:off x="6564451" y="4869299"/>
            <a:ext cx="629126" cy="22860"/>
          </a:xfrm>
          <a:prstGeom prst="roundRect">
            <a:avLst>
              <a:gd name="adj" fmla="val 117968"/>
            </a:avLst>
          </a:prstGeom>
          <a:solidFill>
            <a:srgbClr val="D9D4C9"/>
          </a:solidFill>
          <a:ln/>
        </p:spPr>
        <p:txBody>
          <a:bodyPr/>
          <a:lstStyle/>
          <a:p>
            <a:endParaRPr lang="en-US"/>
          </a:p>
        </p:txBody>
      </p:sp>
      <p:sp>
        <p:nvSpPr>
          <p:cNvPr id="17" name="Shape 13"/>
          <p:cNvSpPr/>
          <p:nvPr/>
        </p:nvSpPr>
        <p:spPr>
          <a:xfrm>
            <a:off x="6182856" y="4678561"/>
            <a:ext cx="404455" cy="404455"/>
          </a:xfrm>
          <a:prstGeom prst="roundRect">
            <a:avLst>
              <a:gd name="adj" fmla="val 6668"/>
            </a:avLst>
          </a:prstGeom>
          <a:solidFill>
            <a:srgbClr val="F3EEE3"/>
          </a:solidFill>
          <a:ln/>
        </p:spPr>
        <p:txBody>
          <a:bodyPr/>
          <a:lstStyle/>
          <a:p>
            <a:endParaRPr lang="en-US"/>
          </a:p>
        </p:txBody>
      </p:sp>
      <p:sp>
        <p:nvSpPr>
          <p:cNvPr id="18" name="Text 14"/>
          <p:cNvSpPr/>
          <p:nvPr/>
        </p:nvSpPr>
        <p:spPr>
          <a:xfrm>
            <a:off x="6309300" y="4745950"/>
            <a:ext cx="151567" cy="269677"/>
          </a:xfrm>
          <a:prstGeom prst="rect">
            <a:avLst/>
          </a:prstGeom>
          <a:noFill/>
          <a:ln/>
        </p:spPr>
        <p:txBody>
          <a:bodyPr wrap="none" lIns="0" tIns="0" rIns="0" bIns="0" rtlCol="0" anchor="t"/>
          <a:lstStyle/>
          <a:p>
            <a:pPr marL="0" indent="0" algn="ctr">
              <a:lnSpc>
                <a:spcPts val="2100"/>
              </a:lnSpc>
              <a:buNone/>
            </a:pPr>
            <a:r>
              <a:rPr lang="en-US" sz="2100" dirty="0">
                <a:solidFill>
                  <a:srgbClr val="2B4150"/>
                </a:solidFill>
                <a:latin typeface="MuseoModerno Medium" pitchFamily="34" charset="0"/>
                <a:ea typeface="MuseoModerno Medium" pitchFamily="34" charset="-122"/>
                <a:cs typeface="MuseoModerno Medium" pitchFamily="34" charset="-120"/>
              </a:rPr>
              <a:t>3</a:t>
            </a:r>
            <a:endParaRPr lang="en-US" sz="2100" dirty="0"/>
          </a:p>
        </p:txBody>
      </p:sp>
      <p:sp>
        <p:nvSpPr>
          <p:cNvPr id="19" name="Text 15"/>
          <p:cNvSpPr/>
          <p:nvPr/>
        </p:nvSpPr>
        <p:spPr>
          <a:xfrm>
            <a:off x="7373779" y="4656058"/>
            <a:ext cx="2247186" cy="280749"/>
          </a:xfrm>
          <a:prstGeom prst="rect">
            <a:avLst/>
          </a:prstGeom>
          <a:noFill/>
          <a:ln/>
        </p:spPr>
        <p:txBody>
          <a:bodyPr wrap="none" lIns="0" tIns="0" rIns="0" bIns="0" rtlCol="0" anchor="t"/>
          <a:lstStyle/>
          <a:p>
            <a:pPr marL="0" indent="0" algn="l">
              <a:lnSpc>
                <a:spcPts val="2200"/>
              </a:lnSpc>
              <a:buNone/>
            </a:pPr>
            <a:r>
              <a:rPr lang="en-US" sz="1750" dirty="0">
                <a:latin typeface="MuseoModerno Medium" pitchFamily="34" charset="0"/>
                <a:ea typeface="MuseoModerno Medium" pitchFamily="34" charset="-122"/>
                <a:cs typeface="MuseoModerno Medium" pitchFamily="34" charset="-120"/>
              </a:rPr>
              <a:t>Enter Vendor Details</a:t>
            </a:r>
            <a:endParaRPr lang="en-US" sz="1750" dirty="0"/>
          </a:p>
        </p:txBody>
      </p:sp>
      <p:sp>
        <p:nvSpPr>
          <p:cNvPr id="20" name="Text 16"/>
          <p:cNvSpPr/>
          <p:nvPr/>
        </p:nvSpPr>
        <p:spPr>
          <a:xfrm>
            <a:off x="7373779" y="5044559"/>
            <a:ext cx="6627495" cy="862965"/>
          </a:xfrm>
          <a:prstGeom prst="rect">
            <a:avLst/>
          </a:prstGeom>
          <a:noFill/>
          <a:ln/>
        </p:spPr>
        <p:txBody>
          <a:bodyPr wrap="square" lIns="0" tIns="0" rIns="0" bIns="0" rtlCol="0" anchor="t"/>
          <a:lstStyle/>
          <a:p>
            <a:pPr marL="0" indent="0" algn="l">
              <a:lnSpc>
                <a:spcPts val="2250"/>
              </a:lnSpc>
              <a:buNone/>
            </a:pPr>
            <a:r>
              <a:rPr lang="en-US" sz="1600" dirty="0">
                <a:latin typeface="Source Sans Pro" pitchFamily="34" charset="0"/>
                <a:ea typeface="Source Sans Pro" pitchFamily="34" charset="-122"/>
                <a:cs typeface="Source Sans Pro" pitchFamily="34" charset="-120"/>
              </a:rPr>
              <a:t>In the vendor creation form, provide essential information such as vendor name, contact details, category, and payment terms. These details will be used for communication and accounting.</a:t>
            </a:r>
            <a:endParaRPr lang="en-US" sz="1600" dirty="0"/>
          </a:p>
        </p:txBody>
      </p:sp>
      <p:sp>
        <p:nvSpPr>
          <p:cNvPr id="21" name="Shape 17"/>
          <p:cNvSpPr/>
          <p:nvPr/>
        </p:nvSpPr>
        <p:spPr>
          <a:xfrm>
            <a:off x="6564451" y="6659761"/>
            <a:ext cx="629126" cy="22860"/>
          </a:xfrm>
          <a:prstGeom prst="roundRect">
            <a:avLst>
              <a:gd name="adj" fmla="val 117968"/>
            </a:avLst>
          </a:prstGeom>
          <a:solidFill>
            <a:srgbClr val="D9D4C9"/>
          </a:solidFill>
          <a:ln/>
        </p:spPr>
        <p:txBody>
          <a:bodyPr/>
          <a:lstStyle/>
          <a:p>
            <a:endParaRPr lang="en-US"/>
          </a:p>
        </p:txBody>
      </p:sp>
      <p:sp>
        <p:nvSpPr>
          <p:cNvPr id="22" name="Shape 18"/>
          <p:cNvSpPr/>
          <p:nvPr/>
        </p:nvSpPr>
        <p:spPr>
          <a:xfrm>
            <a:off x="6182856" y="6469023"/>
            <a:ext cx="404455" cy="404455"/>
          </a:xfrm>
          <a:prstGeom prst="roundRect">
            <a:avLst>
              <a:gd name="adj" fmla="val 6668"/>
            </a:avLst>
          </a:prstGeom>
          <a:solidFill>
            <a:srgbClr val="F3EEE3"/>
          </a:solidFill>
          <a:ln/>
        </p:spPr>
        <p:txBody>
          <a:bodyPr/>
          <a:lstStyle/>
          <a:p>
            <a:endParaRPr lang="en-US"/>
          </a:p>
        </p:txBody>
      </p:sp>
      <p:sp>
        <p:nvSpPr>
          <p:cNvPr id="23" name="Text 19"/>
          <p:cNvSpPr/>
          <p:nvPr/>
        </p:nvSpPr>
        <p:spPr>
          <a:xfrm>
            <a:off x="6298228" y="6536412"/>
            <a:ext cx="173712" cy="269677"/>
          </a:xfrm>
          <a:prstGeom prst="rect">
            <a:avLst/>
          </a:prstGeom>
          <a:noFill/>
          <a:ln/>
        </p:spPr>
        <p:txBody>
          <a:bodyPr wrap="none" lIns="0" tIns="0" rIns="0" bIns="0" rtlCol="0" anchor="t"/>
          <a:lstStyle/>
          <a:p>
            <a:pPr marL="0" indent="0" algn="ctr">
              <a:lnSpc>
                <a:spcPts val="2100"/>
              </a:lnSpc>
              <a:buNone/>
            </a:pPr>
            <a:r>
              <a:rPr lang="en-US" sz="2100" dirty="0">
                <a:solidFill>
                  <a:srgbClr val="2B4150"/>
                </a:solidFill>
                <a:latin typeface="MuseoModerno Medium" pitchFamily="34" charset="0"/>
                <a:ea typeface="MuseoModerno Medium" pitchFamily="34" charset="-122"/>
                <a:cs typeface="MuseoModerno Medium" pitchFamily="34" charset="-120"/>
              </a:rPr>
              <a:t>4</a:t>
            </a:r>
            <a:endParaRPr lang="en-US" sz="2100" dirty="0"/>
          </a:p>
        </p:txBody>
      </p:sp>
      <p:sp>
        <p:nvSpPr>
          <p:cNvPr id="24" name="Text 20"/>
          <p:cNvSpPr/>
          <p:nvPr/>
        </p:nvSpPr>
        <p:spPr>
          <a:xfrm>
            <a:off x="7373779" y="6446520"/>
            <a:ext cx="2247186" cy="280749"/>
          </a:xfrm>
          <a:prstGeom prst="rect">
            <a:avLst/>
          </a:prstGeom>
          <a:noFill/>
          <a:ln/>
        </p:spPr>
        <p:txBody>
          <a:bodyPr wrap="none" lIns="0" tIns="0" rIns="0" bIns="0" rtlCol="0" anchor="t"/>
          <a:lstStyle/>
          <a:p>
            <a:pPr marL="0" indent="0" algn="l">
              <a:lnSpc>
                <a:spcPts val="2200"/>
              </a:lnSpc>
              <a:buNone/>
            </a:pPr>
            <a:r>
              <a:rPr lang="en-US" sz="1750" dirty="0">
                <a:latin typeface="MuseoModerno Medium" pitchFamily="34" charset="0"/>
                <a:ea typeface="MuseoModerno Medium" pitchFamily="34" charset="-122"/>
                <a:cs typeface="MuseoModerno Medium" pitchFamily="34" charset="-120"/>
              </a:rPr>
              <a:t>Save Vendor</a:t>
            </a:r>
            <a:endParaRPr lang="en-US" sz="1750" dirty="0"/>
          </a:p>
        </p:txBody>
      </p:sp>
      <p:sp>
        <p:nvSpPr>
          <p:cNvPr id="25" name="Text 21"/>
          <p:cNvSpPr/>
          <p:nvPr/>
        </p:nvSpPr>
        <p:spPr>
          <a:xfrm>
            <a:off x="7373779" y="6835021"/>
            <a:ext cx="6627495" cy="575310"/>
          </a:xfrm>
          <a:prstGeom prst="rect">
            <a:avLst/>
          </a:prstGeom>
          <a:noFill/>
          <a:ln/>
        </p:spPr>
        <p:txBody>
          <a:bodyPr wrap="square" lIns="0" tIns="0" rIns="0" bIns="0" rtlCol="0" anchor="t"/>
          <a:lstStyle/>
          <a:p>
            <a:pPr marL="0" indent="0" algn="l">
              <a:lnSpc>
                <a:spcPts val="2250"/>
              </a:lnSpc>
              <a:buNone/>
            </a:pPr>
            <a:r>
              <a:rPr lang="en-US" sz="1600" dirty="0">
                <a:latin typeface="Source Sans Pro" pitchFamily="34" charset="0"/>
                <a:ea typeface="Source Sans Pro" pitchFamily="34" charset="-122"/>
                <a:cs typeface="Source Sans Pro" pitchFamily="34" charset="-120"/>
              </a:rPr>
              <a:t>After entering all the necessary details, click "Save" to register the vendor in the Odoo system. The vendor is now ready to be included in future purchase requests.</a:t>
            </a:r>
            <a:endParaRPr lang="en-US" sz="1600" dirty="0"/>
          </a:p>
        </p:txBody>
      </p:sp>
    </p:spTree>
    <p:extLst>
      <p:ext uri="{BB962C8B-B14F-4D97-AF65-F5344CB8AC3E}">
        <p14:creationId xmlns:p14="http://schemas.microsoft.com/office/powerpoint/2010/main" val="4278865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66462" y="1587579"/>
            <a:ext cx="4953357" cy="5054441"/>
          </a:xfrm>
          <a:prstGeom prst="rect">
            <a:avLst/>
          </a:prstGeom>
        </p:spPr>
      </p:pic>
      <p:sp>
        <p:nvSpPr>
          <p:cNvPr id="4" name="Text 0"/>
          <p:cNvSpPr/>
          <p:nvPr/>
        </p:nvSpPr>
        <p:spPr>
          <a:xfrm>
            <a:off x="6232565" y="858441"/>
            <a:ext cx="6205895" cy="666274"/>
          </a:xfrm>
          <a:prstGeom prst="rect">
            <a:avLst/>
          </a:prstGeom>
          <a:noFill/>
          <a:ln/>
        </p:spPr>
        <p:txBody>
          <a:bodyPr wrap="none" lIns="0" tIns="0" rIns="0" bIns="0" rtlCol="0" anchor="t"/>
          <a:lstStyle/>
          <a:p>
            <a:pPr marL="0" indent="0">
              <a:lnSpc>
                <a:spcPts val="5200"/>
              </a:lnSpc>
              <a:buNone/>
            </a:pPr>
            <a:r>
              <a:rPr lang="en-US" sz="4150" dirty="0">
                <a:latin typeface="MuseoModerno Medium" pitchFamily="34" charset="0"/>
                <a:ea typeface="MuseoModerno Medium" pitchFamily="34" charset="-122"/>
                <a:cs typeface="MuseoModerno Medium" pitchFamily="34" charset="-120"/>
              </a:rPr>
              <a:t>Vendor Pricelist Creation</a:t>
            </a:r>
            <a:endParaRPr lang="en-US" sz="4150" dirty="0"/>
          </a:p>
        </p:txBody>
      </p:sp>
      <p:pic>
        <p:nvPicPr>
          <p:cNvPr id="5" name="Image 2" descr="preencoded.png"/>
          <p:cNvPicPr>
            <a:picLocks noChangeAspect="1"/>
          </p:cNvPicPr>
          <p:nvPr/>
        </p:nvPicPr>
        <p:blipFill>
          <a:blip r:embed="rId5"/>
          <a:stretch>
            <a:fillRect/>
          </a:stretch>
        </p:blipFill>
        <p:spPr>
          <a:xfrm>
            <a:off x="6232565" y="1844516"/>
            <a:ext cx="1065967" cy="1705570"/>
          </a:xfrm>
          <a:prstGeom prst="rect">
            <a:avLst/>
          </a:prstGeom>
        </p:spPr>
      </p:pic>
      <p:sp>
        <p:nvSpPr>
          <p:cNvPr id="6" name="Text 1"/>
          <p:cNvSpPr/>
          <p:nvPr/>
        </p:nvSpPr>
        <p:spPr>
          <a:xfrm>
            <a:off x="7618333" y="2057638"/>
            <a:ext cx="2728674" cy="333018"/>
          </a:xfrm>
          <a:prstGeom prst="rect">
            <a:avLst/>
          </a:prstGeom>
          <a:noFill/>
          <a:ln/>
        </p:spPr>
        <p:txBody>
          <a:bodyPr wrap="none" lIns="0" tIns="0" rIns="0" bIns="0" rtlCol="0" anchor="t"/>
          <a:lstStyle/>
          <a:p>
            <a:pPr marL="0" indent="0" algn="l">
              <a:lnSpc>
                <a:spcPts val="2600"/>
              </a:lnSpc>
              <a:buNone/>
            </a:pPr>
            <a:r>
              <a:rPr lang="en-US" sz="2050" dirty="0">
                <a:latin typeface="MuseoModerno Medium" pitchFamily="34" charset="0"/>
                <a:ea typeface="MuseoModerno Medium" pitchFamily="34" charset="-122"/>
                <a:cs typeface="MuseoModerno Medium" pitchFamily="34" charset="-120"/>
              </a:rPr>
              <a:t>Access Pricelist Menu</a:t>
            </a:r>
            <a:endParaRPr lang="en-US" sz="2050" dirty="0"/>
          </a:p>
        </p:txBody>
      </p:sp>
      <p:sp>
        <p:nvSpPr>
          <p:cNvPr id="7" name="Text 2"/>
          <p:cNvSpPr/>
          <p:nvPr/>
        </p:nvSpPr>
        <p:spPr>
          <a:xfrm>
            <a:off x="7618333" y="2518529"/>
            <a:ext cx="6265902" cy="682228"/>
          </a:xfrm>
          <a:prstGeom prst="rect">
            <a:avLst/>
          </a:prstGeom>
          <a:noFill/>
          <a:ln/>
        </p:spPr>
        <p:txBody>
          <a:bodyPr wrap="square" lIns="0" tIns="0" rIns="0" bIns="0" rtlCol="0" anchor="t"/>
          <a:lstStyle/>
          <a:p>
            <a:pPr marL="0" indent="0" algn="l">
              <a:lnSpc>
                <a:spcPts val="2650"/>
              </a:lnSpc>
              <a:buNone/>
            </a:pPr>
            <a:r>
              <a:rPr lang="en-US" sz="1650" dirty="0">
                <a:latin typeface="Source Sans Pro" pitchFamily="34" charset="0"/>
                <a:ea typeface="Source Sans Pro" pitchFamily="34" charset="-122"/>
                <a:cs typeface="Source Sans Pro" pitchFamily="34" charset="-120"/>
              </a:rPr>
              <a:t>Navigate to "Configuration" in Odoo and select "Pricelist Vendor". This menu allows you to create and manage pricelists for your vendors.</a:t>
            </a:r>
            <a:endParaRPr lang="en-US" sz="1650" dirty="0"/>
          </a:p>
        </p:txBody>
      </p:sp>
      <p:pic>
        <p:nvPicPr>
          <p:cNvPr id="8" name="Image 3" descr="preencoded.png"/>
          <p:cNvPicPr>
            <a:picLocks noChangeAspect="1"/>
          </p:cNvPicPr>
          <p:nvPr/>
        </p:nvPicPr>
        <p:blipFill>
          <a:blip r:embed="rId6"/>
          <a:stretch>
            <a:fillRect/>
          </a:stretch>
        </p:blipFill>
        <p:spPr>
          <a:xfrm>
            <a:off x="6232565" y="3550087"/>
            <a:ext cx="1065967" cy="1910477"/>
          </a:xfrm>
          <a:prstGeom prst="rect">
            <a:avLst/>
          </a:prstGeom>
        </p:spPr>
      </p:pic>
      <p:sp>
        <p:nvSpPr>
          <p:cNvPr id="9" name="Text 3"/>
          <p:cNvSpPr/>
          <p:nvPr/>
        </p:nvSpPr>
        <p:spPr>
          <a:xfrm>
            <a:off x="7618333" y="3763208"/>
            <a:ext cx="2664976" cy="333018"/>
          </a:xfrm>
          <a:prstGeom prst="rect">
            <a:avLst/>
          </a:prstGeom>
          <a:noFill/>
          <a:ln/>
        </p:spPr>
        <p:txBody>
          <a:bodyPr wrap="none" lIns="0" tIns="0" rIns="0" bIns="0" rtlCol="0" anchor="t"/>
          <a:lstStyle/>
          <a:p>
            <a:pPr marL="0" indent="0" algn="l">
              <a:lnSpc>
                <a:spcPts val="2600"/>
              </a:lnSpc>
              <a:buNone/>
            </a:pPr>
            <a:r>
              <a:rPr lang="en-US" sz="2050" dirty="0">
                <a:latin typeface="MuseoModerno Medium" pitchFamily="34" charset="0"/>
                <a:ea typeface="MuseoModerno Medium" pitchFamily="34" charset="-122"/>
                <a:cs typeface="MuseoModerno Medium" pitchFamily="34" charset="-120"/>
              </a:rPr>
              <a:t>Create New Pricelist</a:t>
            </a:r>
            <a:endParaRPr lang="en-US" sz="2050" dirty="0"/>
          </a:p>
        </p:txBody>
      </p:sp>
      <p:sp>
        <p:nvSpPr>
          <p:cNvPr id="10" name="Text 4"/>
          <p:cNvSpPr/>
          <p:nvPr/>
        </p:nvSpPr>
        <p:spPr>
          <a:xfrm>
            <a:off x="7618333" y="4224099"/>
            <a:ext cx="6265902" cy="1023342"/>
          </a:xfrm>
          <a:prstGeom prst="rect">
            <a:avLst/>
          </a:prstGeom>
          <a:noFill/>
          <a:ln/>
        </p:spPr>
        <p:txBody>
          <a:bodyPr wrap="square" lIns="0" tIns="0" rIns="0" bIns="0" rtlCol="0" anchor="t"/>
          <a:lstStyle/>
          <a:p>
            <a:pPr marL="0" indent="0" algn="l">
              <a:lnSpc>
                <a:spcPts val="2650"/>
              </a:lnSpc>
              <a:buNone/>
            </a:pPr>
            <a:r>
              <a:rPr lang="en-US" sz="1650" dirty="0">
                <a:latin typeface="Source Sans Pro" pitchFamily="34" charset="0"/>
                <a:ea typeface="Source Sans Pro" pitchFamily="34" charset="-122"/>
                <a:cs typeface="Source Sans Pro" pitchFamily="34" charset="-120"/>
              </a:rPr>
              <a:t>You can create a new pricelist manually by entering the product details and prices directly. Alternatively, you can import an Excel sheet containing vendor, product, price, and quantity information.</a:t>
            </a:r>
            <a:endParaRPr lang="en-US" sz="1650" dirty="0"/>
          </a:p>
        </p:txBody>
      </p:sp>
      <p:pic>
        <p:nvPicPr>
          <p:cNvPr id="11" name="Image 4" descr="preencoded.png"/>
          <p:cNvPicPr>
            <a:picLocks noChangeAspect="1"/>
          </p:cNvPicPr>
          <p:nvPr/>
        </p:nvPicPr>
        <p:blipFill>
          <a:blip r:embed="rId7"/>
          <a:stretch>
            <a:fillRect/>
          </a:stretch>
        </p:blipFill>
        <p:spPr>
          <a:xfrm>
            <a:off x="6232565" y="5460563"/>
            <a:ext cx="1065967" cy="1910477"/>
          </a:xfrm>
          <a:prstGeom prst="rect">
            <a:avLst/>
          </a:prstGeom>
        </p:spPr>
      </p:pic>
      <p:sp>
        <p:nvSpPr>
          <p:cNvPr id="12" name="Text 5"/>
          <p:cNvSpPr/>
          <p:nvPr/>
        </p:nvSpPr>
        <p:spPr>
          <a:xfrm>
            <a:off x="7618333" y="5673685"/>
            <a:ext cx="2664976" cy="333018"/>
          </a:xfrm>
          <a:prstGeom prst="rect">
            <a:avLst/>
          </a:prstGeom>
          <a:noFill/>
          <a:ln/>
        </p:spPr>
        <p:txBody>
          <a:bodyPr wrap="none" lIns="0" tIns="0" rIns="0" bIns="0" rtlCol="0" anchor="t"/>
          <a:lstStyle/>
          <a:p>
            <a:pPr marL="0" indent="0" algn="l">
              <a:lnSpc>
                <a:spcPts val="2600"/>
              </a:lnSpc>
              <a:buNone/>
            </a:pPr>
            <a:r>
              <a:rPr lang="en-US" sz="2050" dirty="0">
                <a:latin typeface="MuseoModerno Medium" pitchFamily="34" charset="0"/>
                <a:ea typeface="MuseoModerno Medium" pitchFamily="34" charset="-122"/>
                <a:cs typeface="MuseoModerno Medium" pitchFamily="34" charset="-120"/>
              </a:rPr>
              <a:t>Save Pricelist</a:t>
            </a:r>
            <a:endParaRPr lang="en-US" sz="2050" dirty="0"/>
          </a:p>
        </p:txBody>
      </p:sp>
      <p:sp>
        <p:nvSpPr>
          <p:cNvPr id="13" name="Text 6"/>
          <p:cNvSpPr/>
          <p:nvPr/>
        </p:nvSpPr>
        <p:spPr>
          <a:xfrm>
            <a:off x="7618333" y="6134576"/>
            <a:ext cx="6265902" cy="1023342"/>
          </a:xfrm>
          <a:prstGeom prst="rect">
            <a:avLst/>
          </a:prstGeom>
          <a:noFill/>
          <a:ln/>
        </p:spPr>
        <p:txBody>
          <a:bodyPr wrap="square" lIns="0" tIns="0" rIns="0" bIns="0" rtlCol="0" anchor="t"/>
          <a:lstStyle/>
          <a:p>
            <a:pPr marL="0" indent="0" algn="l">
              <a:lnSpc>
                <a:spcPts val="2650"/>
              </a:lnSpc>
              <a:buNone/>
            </a:pPr>
            <a:r>
              <a:rPr lang="en-US" sz="1650" dirty="0">
                <a:latin typeface="Source Sans Pro" pitchFamily="34" charset="0"/>
                <a:ea typeface="Source Sans Pro" pitchFamily="34" charset="-122"/>
                <a:cs typeface="Source Sans Pro" pitchFamily="34" charset="-120"/>
              </a:rPr>
              <a:t>Once the pricelist details are entered, click "Save" to finalize the pricelist. This will store the prices and ensure they are readily available for future purchase orders.</a:t>
            </a:r>
            <a:endParaRPr lang="en-US" sz="1650" dirty="0"/>
          </a:p>
        </p:txBody>
      </p:sp>
    </p:spTree>
    <p:extLst>
      <p:ext uri="{BB962C8B-B14F-4D97-AF65-F5344CB8AC3E}">
        <p14:creationId xmlns:p14="http://schemas.microsoft.com/office/powerpoint/2010/main" val="104341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3321" y="1194197"/>
            <a:ext cx="4927640" cy="5841087"/>
          </a:xfrm>
          <a:prstGeom prst="rect">
            <a:avLst/>
          </a:prstGeom>
        </p:spPr>
      </p:pic>
      <p:sp>
        <p:nvSpPr>
          <p:cNvPr id="4" name="Text 0"/>
          <p:cNvSpPr/>
          <p:nvPr/>
        </p:nvSpPr>
        <p:spPr>
          <a:xfrm>
            <a:off x="782241" y="614720"/>
            <a:ext cx="7579519" cy="1396841"/>
          </a:xfrm>
          <a:prstGeom prst="rect">
            <a:avLst/>
          </a:prstGeom>
          <a:noFill/>
          <a:ln/>
        </p:spPr>
        <p:txBody>
          <a:bodyPr wrap="square" lIns="0" tIns="0" rIns="0" bIns="0" rtlCol="0" anchor="t"/>
          <a:lstStyle/>
          <a:p>
            <a:pPr marL="0" indent="0">
              <a:lnSpc>
                <a:spcPts val="5450"/>
              </a:lnSpc>
              <a:buNone/>
            </a:pPr>
            <a:r>
              <a:rPr lang="en-US" sz="4350" dirty="0">
                <a:latin typeface="MuseoModerno Medium" pitchFamily="34" charset="0"/>
                <a:ea typeface="MuseoModerno Medium" pitchFamily="34" charset="-122"/>
                <a:cs typeface="MuseoModerno Medium" pitchFamily="34" charset="-120"/>
              </a:rPr>
              <a:t>Request for Quotation (RFQ)</a:t>
            </a:r>
            <a:endParaRPr lang="en-US" sz="4350" dirty="0"/>
          </a:p>
        </p:txBody>
      </p:sp>
      <p:sp>
        <p:nvSpPr>
          <p:cNvPr id="5" name="Shape 1"/>
          <p:cNvSpPr/>
          <p:nvPr/>
        </p:nvSpPr>
        <p:spPr>
          <a:xfrm>
            <a:off x="782241" y="2598063"/>
            <a:ext cx="502801" cy="502801"/>
          </a:xfrm>
          <a:prstGeom prst="roundRect">
            <a:avLst>
              <a:gd name="adj" fmla="val 6668"/>
            </a:avLst>
          </a:prstGeom>
          <a:solidFill>
            <a:srgbClr val="F3EEE3"/>
          </a:solidFill>
          <a:ln/>
        </p:spPr>
        <p:txBody>
          <a:bodyPr/>
          <a:lstStyle/>
          <a:p>
            <a:endParaRPr lang="en-US"/>
          </a:p>
        </p:txBody>
      </p:sp>
      <p:sp>
        <p:nvSpPr>
          <p:cNvPr id="6" name="Text 2"/>
          <p:cNvSpPr/>
          <p:nvPr/>
        </p:nvSpPr>
        <p:spPr>
          <a:xfrm>
            <a:off x="955000" y="2681764"/>
            <a:ext cx="157282" cy="335280"/>
          </a:xfrm>
          <a:prstGeom prst="rect">
            <a:avLst/>
          </a:prstGeom>
          <a:noFill/>
          <a:ln/>
        </p:spPr>
        <p:txBody>
          <a:bodyPr wrap="none" lIns="0" tIns="0" rIns="0" bIns="0" rtlCol="0" anchor="t"/>
          <a:lstStyle/>
          <a:p>
            <a:pPr marL="0" indent="0" algn="ctr">
              <a:lnSpc>
                <a:spcPts val="2600"/>
              </a:lnSpc>
              <a:buNone/>
            </a:pPr>
            <a:r>
              <a:rPr lang="en-US" sz="2600" dirty="0">
                <a:solidFill>
                  <a:srgbClr val="2B4150"/>
                </a:solidFill>
                <a:latin typeface="MuseoModerno Medium" pitchFamily="34" charset="0"/>
                <a:ea typeface="MuseoModerno Medium" pitchFamily="34" charset="-122"/>
                <a:cs typeface="MuseoModerno Medium" pitchFamily="34" charset="-120"/>
              </a:rPr>
              <a:t>1</a:t>
            </a:r>
            <a:endParaRPr lang="en-US" sz="2600" dirty="0"/>
          </a:p>
        </p:txBody>
      </p:sp>
      <p:sp>
        <p:nvSpPr>
          <p:cNvPr id="7" name="Text 3"/>
          <p:cNvSpPr/>
          <p:nvPr/>
        </p:nvSpPr>
        <p:spPr>
          <a:xfrm>
            <a:off x="1508522" y="2598063"/>
            <a:ext cx="2793921" cy="349210"/>
          </a:xfrm>
          <a:prstGeom prst="rect">
            <a:avLst/>
          </a:prstGeom>
          <a:noFill/>
          <a:ln/>
        </p:spPr>
        <p:txBody>
          <a:bodyPr wrap="none" lIns="0" tIns="0" rIns="0" bIns="0" rtlCol="0" anchor="t"/>
          <a:lstStyle/>
          <a:p>
            <a:pPr marL="0" indent="0">
              <a:lnSpc>
                <a:spcPts val="2700"/>
              </a:lnSpc>
              <a:buNone/>
            </a:pPr>
            <a:r>
              <a:rPr lang="en-US" sz="2150" dirty="0">
                <a:latin typeface="MuseoModerno Medium" pitchFamily="34" charset="0"/>
                <a:ea typeface="MuseoModerno Medium" pitchFamily="34" charset="-122"/>
                <a:cs typeface="MuseoModerno Medium" pitchFamily="34" charset="-120"/>
              </a:rPr>
              <a:t>Create RFQ</a:t>
            </a:r>
            <a:endParaRPr lang="en-US" sz="2150" dirty="0"/>
          </a:p>
        </p:txBody>
      </p:sp>
      <p:sp>
        <p:nvSpPr>
          <p:cNvPr id="8" name="Text 4"/>
          <p:cNvSpPr/>
          <p:nvPr/>
        </p:nvSpPr>
        <p:spPr>
          <a:xfrm>
            <a:off x="1508522" y="3081338"/>
            <a:ext cx="2951798" cy="2502813"/>
          </a:xfrm>
          <a:prstGeom prst="rect">
            <a:avLst/>
          </a:prstGeom>
          <a:noFill/>
          <a:ln/>
        </p:spPr>
        <p:txBody>
          <a:bodyPr wrap="square" lIns="0" tIns="0" rIns="0" bIns="0" rtlCol="0" anchor="t"/>
          <a:lstStyle/>
          <a:p>
            <a:pPr marL="0" indent="0">
              <a:lnSpc>
                <a:spcPts val="2800"/>
              </a:lnSpc>
              <a:buNone/>
            </a:pPr>
            <a:r>
              <a:rPr lang="en-US" sz="1750" dirty="0">
                <a:latin typeface="Source Sans Pro" pitchFamily="34" charset="0"/>
                <a:ea typeface="Source Sans Pro" pitchFamily="34" charset="-122"/>
                <a:cs typeface="Source Sans Pro" pitchFamily="34" charset="-120"/>
              </a:rPr>
              <a:t>Navigate to "Request for Quotation" in the Purchase module and click "Create". This action starts the RFQ process, where you'll request quotes from vendors for specific products.</a:t>
            </a:r>
            <a:endParaRPr lang="en-US" sz="1750" dirty="0"/>
          </a:p>
        </p:txBody>
      </p:sp>
      <p:sp>
        <p:nvSpPr>
          <p:cNvPr id="9" name="Shape 5"/>
          <p:cNvSpPr/>
          <p:nvPr/>
        </p:nvSpPr>
        <p:spPr>
          <a:xfrm>
            <a:off x="4683800" y="2598063"/>
            <a:ext cx="502801" cy="502801"/>
          </a:xfrm>
          <a:prstGeom prst="roundRect">
            <a:avLst>
              <a:gd name="adj" fmla="val 6668"/>
            </a:avLst>
          </a:prstGeom>
          <a:solidFill>
            <a:srgbClr val="F3EEE3"/>
          </a:solidFill>
          <a:ln/>
        </p:spPr>
        <p:txBody>
          <a:bodyPr/>
          <a:lstStyle/>
          <a:p>
            <a:endParaRPr lang="en-US"/>
          </a:p>
        </p:txBody>
      </p:sp>
      <p:sp>
        <p:nvSpPr>
          <p:cNvPr id="10" name="Text 6"/>
          <p:cNvSpPr/>
          <p:nvPr/>
        </p:nvSpPr>
        <p:spPr>
          <a:xfrm>
            <a:off x="4841915" y="2681764"/>
            <a:ext cx="186452" cy="335280"/>
          </a:xfrm>
          <a:prstGeom prst="rect">
            <a:avLst/>
          </a:prstGeom>
          <a:noFill/>
          <a:ln/>
        </p:spPr>
        <p:txBody>
          <a:bodyPr wrap="none" lIns="0" tIns="0" rIns="0" bIns="0" rtlCol="0" anchor="t"/>
          <a:lstStyle/>
          <a:p>
            <a:pPr marL="0" indent="0" algn="ctr">
              <a:lnSpc>
                <a:spcPts val="2600"/>
              </a:lnSpc>
              <a:buNone/>
            </a:pPr>
            <a:r>
              <a:rPr lang="en-US" sz="2600" dirty="0">
                <a:solidFill>
                  <a:srgbClr val="2B4150"/>
                </a:solidFill>
                <a:latin typeface="MuseoModerno Medium" pitchFamily="34" charset="0"/>
                <a:ea typeface="MuseoModerno Medium" pitchFamily="34" charset="-122"/>
                <a:cs typeface="MuseoModerno Medium" pitchFamily="34" charset="-120"/>
              </a:rPr>
              <a:t>2</a:t>
            </a:r>
            <a:endParaRPr lang="en-US" sz="2600" dirty="0"/>
          </a:p>
        </p:txBody>
      </p:sp>
      <p:sp>
        <p:nvSpPr>
          <p:cNvPr id="11" name="Text 7"/>
          <p:cNvSpPr/>
          <p:nvPr/>
        </p:nvSpPr>
        <p:spPr>
          <a:xfrm>
            <a:off x="5410081" y="2598063"/>
            <a:ext cx="2793921" cy="349210"/>
          </a:xfrm>
          <a:prstGeom prst="rect">
            <a:avLst/>
          </a:prstGeom>
          <a:noFill/>
          <a:ln/>
        </p:spPr>
        <p:txBody>
          <a:bodyPr wrap="none" lIns="0" tIns="0" rIns="0" bIns="0" rtlCol="0" anchor="t"/>
          <a:lstStyle/>
          <a:p>
            <a:pPr marL="0" indent="0">
              <a:lnSpc>
                <a:spcPts val="2700"/>
              </a:lnSpc>
              <a:buNone/>
            </a:pPr>
            <a:r>
              <a:rPr lang="en-US" sz="2150" dirty="0">
                <a:latin typeface="MuseoModerno Medium" pitchFamily="34" charset="0"/>
                <a:ea typeface="MuseoModerno Medium" pitchFamily="34" charset="-122"/>
                <a:cs typeface="MuseoModerno Medium" pitchFamily="34" charset="-120"/>
              </a:rPr>
              <a:t>Enter RFQ Details</a:t>
            </a:r>
            <a:endParaRPr lang="en-US" sz="2150" dirty="0"/>
          </a:p>
        </p:txBody>
      </p:sp>
      <p:sp>
        <p:nvSpPr>
          <p:cNvPr id="12" name="Text 8"/>
          <p:cNvSpPr/>
          <p:nvPr/>
        </p:nvSpPr>
        <p:spPr>
          <a:xfrm>
            <a:off x="5410081" y="3081338"/>
            <a:ext cx="2951798" cy="2502813"/>
          </a:xfrm>
          <a:prstGeom prst="rect">
            <a:avLst/>
          </a:prstGeom>
          <a:noFill/>
          <a:ln/>
        </p:spPr>
        <p:txBody>
          <a:bodyPr wrap="square" lIns="0" tIns="0" rIns="0" bIns="0" rtlCol="0" anchor="t"/>
          <a:lstStyle/>
          <a:p>
            <a:pPr marL="0" indent="0">
              <a:lnSpc>
                <a:spcPts val="2800"/>
              </a:lnSpc>
              <a:buNone/>
            </a:pPr>
            <a:r>
              <a:rPr lang="en-US" sz="1750" dirty="0">
                <a:latin typeface="Source Sans Pro" pitchFamily="34" charset="0"/>
                <a:ea typeface="Source Sans Pro" pitchFamily="34" charset="-122"/>
                <a:cs typeface="Source Sans Pro" pitchFamily="34" charset="-120"/>
              </a:rPr>
              <a:t>In the RFQ form, specify the vendors you'd like to request quotes from, the products you need, and the required quantities. This information will be sent to the selected vendors.</a:t>
            </a:r>
            <a:endParaRPr lang="en-US" sz="1750" dirty="0"/>
          </a:p>
        </p:txBody>
      </p:sp>
      <p:sp>
        <p:nvSpPr>
          <p:cNvPr id="13" name="Shape 9"/>
          <p:cNvSpPr/>
          <p:nvPr/>
        </p:nvSpPr>
        <p:spPr>
          <a:xfrm>
            <a:off x="782241" y="6058972"/>
            <a:ext cx="502801" cy="502801"/>
          </a:xfrm>
          <a:prstGeom prst="roundRect">
            <a:avLst>
              <a:gd name="adj" fmla="val 6668"/>
            </a:avLst>
          </a:prstGeom>
          <a:solidFill>
            <a:srgbClr val="F3EEE3"/>
          </a:solidFill>
          <a:ln/>
        </p:spPr>
        <p:txBody>
          <a:bodyPr/>
          <a:lstStyle/>
          <a:p>
            <a:endParaRPr lang="en-US"/>
          </a:p>
        </p:txBody>
      </p:sp>
      <p:sp>
        <p:nvSpPr>
          <p:cNvPr id="14" name="Text 10"/>
          <p:cNvSpPr/>
          <p:nvPr/>
        </p:nvSpPr>
        <p:spPr>
          <a:xfrm>
            <a:off x="939403" y="6142673"/>
            <a:ext cx="188476" cy="335280"/>
          </a:xfrm>
          <a:prstGeom prst="rect">
            <a:avLst/>
          </a:prstGeom>
          <a:noFill/>
          <a:ln/>
        </p:spPr>
        <p:txBody>
          <a:bodyPr wrap="none" lIns="0" tIns="0" rIns="0" bIns="0" rtlCol="0" anchor="t"/>
          <a:lstStyle/>
          <a:p>
            <a:pPr marL="0" indent="0" algn="ctr">
              <a:lnSpc>
                <a:spcPts val="2600"/>
              </a:lnSpc>
              <a:buNone/>
            </a:pPr>
            <a:r>
              <a:rPr lang="en-US" sz="2600" dirty="0">
                <a:solidFill>
                  <a:srgbClr val="2B4150"/>
                </a:solidFill>
                <a:latin typeface="MuseoModerno Medium" pitchFamily="34" charset="0"/>
                <a:ea typeface="MuseoModerno Medium" pitchFamily="34" charset="-122"/>
                <a:cs typeface="MuseoModerno Medium" pitchFamily="34" charset="-120"/>
              </a:rPr>
              <a:t>3</a:t>
            </a:r>
            <a:endParaRPr lang="en-US" sz="2600" dirty="0"/>
          </a:p>
        </p:txBody>
      </p:sp>
      <p:sp>
        <p:nvSpPr>
          <p:cNvPr id="15" name="Text 11"/>
          <p:cNvSpPr/>
          <p:nvPr/>
        </p:nvSpPr>
        <p:spPr>
          <a:xfrm>
            <a:off x="1508522" y="6058972"/>
            <a:ext cx="2793921" cy="349210"/>
          </a:xfrm>
          <a:prstGeom prst="rect">
            <a:avLst/>
          </a:prstGeom>
          <a:noFill/>
          <a:ln/>
        </p:spPr>
        <p:txBody>
          <a:bodyPr wrap="none" lIns="0" tIns="0" rIns="0" bIns="0" rtlCol="0" anchor="t"/>
          <a:lstStyle/>
          <a:p>
            <a:pPr marL="0" indent="0">
              <a:lnSpc>
                <a:spcPts val="2700"/>
              </a:lnSpc>
              <a:buNone/>
            </a:pPr>
            <a:r>
              <a:rPr lang="en-US" sz="2150" dirty="0">
                <a:latin typeface="MuseoModerno Medium" pitchFamily="34" charset="0"/>
                <a:ea typeface="MuseoModerno Medium" pitchFamily="34" charset="-122"/>
                <a:cs typeface="MuseoModerno Medium" pitchFamily="34" charset="-120"/>
              </a:rPr>
              <a:t>Send</a:t>
            </a:r>
            <a:r>
              <a:rPr lang="en-US" sz="2150" dirty="0">
                <a:solidFill>
                  <a:srgbClr val="2B4150"/>
                </a:solidFill>
                <a:latin typeface="MuseoModerno Medium" pitchFamily="34" charset="0"/>
                <a:ea typeface="MuseoModerno Medium" pitchFamily="34" charset="-122"/>
                <a:cs typeface="MuseoModerno Medium" pitchFamily="34" charset="-120"/>
              </a:rPr>
              <a:t> </a:t>
            </a:r>
            <a:r>
              <a:rPr lang="en-US" sz="2150" dirty="0">
                <a:latin typeface="MuseoModerno Medium" pitchFamily="34" charset="0"/>
                <a:ea typeface="MuseoModerno Medium" pitchFamily="34" charset="-122"/>
                <a:cs typeface="MuseoModerno Medium" pitchFamily="34" charset="-120"/>
              </a:rPr>
              <a:t>RFQ</a:t>
            </a:r>
            <a:endParaRPr lang="en-US" sz="2150" dirty="0"/>
          </a:p>
        </p:txBody>
      </p:sp>
      <p:sp>
        <p:nvSpPr>
          <p:cNvPr id="16" name="Text 12"/>
          <p:cNvSpPr/>
          <p:nvPr/>
        </p:nvSpPr>
        <p:spPr>
          <a:xfrm>
            <a:off x="1508522" y="6542246"/>
            <a:ext cx="6853237" cy="1072634"/>
          </a:xfrm>
          <a:prstGeom prst="rect">
            <a:avLst/>
          </a:prstGeom>
          <a:noFill/>
          <a:ln/>
        </p:spPr>
        <p:txBody>
          <a:bodyPr wrap="square" lIns="0" tIns="0" rIns="0" bIns="0" rtlCol="0" anchor="t"/>
          <a:lstStyle/>
          <a:p>
            <a:pPr marL="0" indent="0">
              <a:lnSpc>
                <a:spcPts val="2800"/>
              </a:lnSpc>
              <a:buNone/>
            </a:pPr>
            <a:r>
              <a:rPr lang="en-US" sz="1750" dirty="0">
                <a:latin typeface="Source Sans Pro" pitchFamily="34" charset="0"/>
                <a:ea typeface="Source Sans Pro" pitchFamily="34" charset="-122"/>
                <a:cs typeface="Source Sans Pro" pitchFamily="34" charset="-120"/>
              </a:rPr>
              <a:t>Click "Email by Send" to send the RFQ to the chosen vendors. The vendors will receive the request and provide their quotes based on the specified products and quantities.</a:t>
            </a:r>
            <a:endParaRPr lang="en-US" sz="1750" dirty="0"/>
          </a:p>
        </p:txBody>
      </p:sp>
    </p:spTree>
    <p:extLst>
      <p:ext uri="{BB962C8B-B14F-4D97-AF65-F5344CB8AC3E}">
        <p14:creationId xmlns:p14="http://schemas.microsoft.com/office/powerpoint/2010/main" val="3961406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10938" y="1138238"/>
            <a:ext cx="4952405" cy="5953125"/>
          </a:xfrm>
          <a:prstGeom prst="rect">
            <a:avLst/>
          </a:prstGeom>
        </p:spPr>
      </p:pic>
      <p:sp>
        <p:nvSpPr>
          <p:cNvPr id="4" name="Text 0"/>
          <p:cNvSpPr/>
          <p:nvPr/>
        </p:nvSpPr>
        <p:spPr>
          <a:xfrm>
            <a:off x="747474" y="756642"/>
            <a:ext cx="5339358" cy="667464"/>
          </a:xfrm>
          <a:prstGeom prst="rect">
            <a:avLst/>
          </a:prstGeom>
          <a:noFill/>
          <a:ln/>
        </p:spPr>
        <p:txBody>
          <a:bodyPr wrap="none" lIns="0" tIns="0" rIns="0" bIns="0" rtlCol="0" anchor="t"/>
          <a:lstStyle/>
          <a:p>
            <a:pPr marL="0" indent="0">
              <a:lnSpc>
                <a:spcPts val="5250"/>
              </a:lnSpc>
              <a:buNone/>
            </a:pPr>
            <a:r>
              <a:rPr lang="en-US" sz="4200" dirty="0">
                <a:latin typeface="MuseoModerno Medium" pitchFamily="34" charset="0"/>
                <a:ea typeface="MuseoModerno Medium" pitchFamily="34" charset="-122"/>
                <a:cs typeface="MuseoModerno Medium" pitchFamily="34" charset="-120"/>
              </a:rPr>
              <a:t>Warnings</a:t>
            </a:r>
            <a:endParaRPr lang="en-US" sz="4200" dirty="0"/>
          </a:p>
        </p:txBody>
      </p:sp>
      <p:sp>
        <p:nvSpPr>
          <p:cNvPr id="5" name="Text 1"/>
          <p:cNvSpPr/>
          <p:nvPr/>
        </p:nvSpPr>
        <p:spPr>
          <a:xfrm>
            <a:off x="747474" y="1957864"/>
            <a:ext cx="2202061" cy="667226"/>
          </a:xfrm>
          <a:prstGeom prst="rect">
            <a:avLst/>
          </a:prstGeom>
          <a:noFill/>
          <a:ln/>
        </p:spPr>
        <p:txBody>
          <a:bodyPr wrap="square" lIns="0" tIns="0" rIns="0" bIns="0" rtlCol="0" anchor="t"/>
          <a:lstStyle/>
          <a:p>
            <a:pPr marL="0" indent="0">
              <a:lnSpc>
                <a:spcPts val="2600"/>
              </a:lnSpc>
              <a:buNone/>
            </a:pPr>
            <a:r>
              <a:rPr lang="en-US" sz="2100" dirty="0">
                <a:latin typeface="MuseoModerno Medium" pitchFamily="34" charset="0"/>
                <a:ea typeface="MuseoModerno Medium" pitchFamily="34" charset="-122"/>
                <a:cs typeface="MuseoModerno Medium" pitchFamily="34" charset="-120"/>
              </a:rPr>
              <a:t>Enable Warnings</a:t>
            </a:r>
            <a:endParaRPr lang="en-US" sz="2100" dirty="0"/>
          </a:p>
        </p:txBody>
      </p:sp>
      <p:sp>
        <p:nvSpPr>
          <p:cNvPr id="6" name="Text 2"/>
          <p:cNvSpPr/>
          <p:nvPr/>
        </p:nvSpPr>
        <p:spPr>
          <a:xfrm>
            <a:off x="747474" y="2838569"/>
            <a:ext cx="2202061" cy="2391966"/>
          </a:xfrm>
          <a:prstGeom prst="rect">
            <a:avLst/>
          </a:prstGeom>
          <a:noFill/>
          <a:ln/>
        </p:spPr>
        <p:txBody>
          <a:bodyPr wrap="square" lIns="0" tIns="0" rIns="0" bIns="0" rtlCol="0" anchor="t"/>
          <a:lstStyle/>
          <a:p>
            <a:pPr marL="0" indent="0">
              <a:lnSpc>
                <a:spcPts val="2650"/>
              </a:lnSpc>
              <a:buNone/>
            </a:pPr>
            <a:r>
              <a:rPr lang="en-US" sz="1650" dirty="0">
                <a:latin typeface="Source Sans Pro" pitchFamily="34" charset="0"/>
                <a:ea typeface="Source Sans Pro" pitchFamily="34" charset="-122"/>
                <a:cs typeface="Source Sans Pro" pitchFamily="34" charset="-120"/>
              </a:rPr>
              <a:t>Go to "Configuration" in Odoo, then "Settings". Enable warnings and save the changes. This will activate the warning system for future purchase actions.</a:t>
            </a:r>
            <a:endParaRPr lang="en-US" sz="1650" dirty="0"/>
          </a:p>
        </p:txBody>
      </p:sp>
      <p:sp>
        <p:nvSpPr>
          <p:cNvPr id="7" name="Text 3"/>
          <p:cNvSpPr/>
          <p:nvPr/>
        </p:nvSpPr>
        <p:spPr>
          <a:xfrm>
            <a:off x="3478173" y="1957864"/>
            <a:ext cx="2202061" cy="667226"/>
          </a:xfrm>
          <a:prstGeom prst="rect">
            <a:avLst/>
          </a:prstGeom>
          <a:noFill/>
          <a:ln/>
        </p:spPr>
        <p:txBody>
          <a:bodyPr wrap="square" lIns="0" tIns="0" rIns="0" bIns="0" rtlCol="0" anchor="t"/>
          <a:lstStyle/>
          <a:p>
            <a:pPr marL="0" indent="0">
              <a:lnSpc>
                <a:spcPts val="2600"/>
              </a:lnSpc>
              <a:buNone/>
            </a:pPr>
            <a:r>
              <a:rPr lang="en-US" sz="2100" dirty="0">
                <a:latin typeface="MuseoModerno Medium" pitchFamily="34" charset="0"/>
                <a:ea typeface="MuseoModerno Medium" pitchFamily="34" charset="-122"/>
                <a:cs typeface="MuseoModerno Medium" pitchFamily="34" charset="-120"/>
              </a:rPr>
              <a:t>Product Warnings</a:t>
            </a:r>
            <a:endParaRPr lang="en-US" sz="2100" dirty="0"/>
          </a:p>
        </p:txBody>
      </p:sp>
      <p:sp>
        <p:nvSpPr>
          <p:cNvPr id="8" name="Text 4"/>
          <p:cNvSpPr/>
          <p:nvPr/>
        </p:nvSpPr>
        <p:spPr>
          <a:xfrm>
            <a:off x="3478173" y="2838569"/>
            <a:ext cx="2202061" cy="2733675"/>
          </a:xfrm>
          <a:prstGeom prst="rect">
            <a:avLst/>
          </a:prstGeom>
          <a:noFill/>
          <a:ln/>
        </p:spPr>
        <p:txBody>
          <a:bodyPr wrap="square" lIns="0" tIns="0" rIns="0" bIns="0" rtlCol="0" anchor="t"/>
          <a:lstStyle/>
          <a:p>
            <a:pPr marL="0" indent="0">
              <a:lnSpc>
                <a:spcPts val="2650"/>
              </a:lnSpc>
              <a:buNone/>
            </a:pPr>
            <a:r>
              <a:rPr lang="en-US" sz="1650" dirty="0">
                <a:latin typeface="Source Sans Pro" pitchFamily="34" charset="0"/>
                <a:ea typeface="Source Sans Pro" pitchFamily="34" charset="-122"/>
                <a:cs typeface="Source Sans Pro" pitchFamily="34" charset="-120"/>
              </a:rPr>
              <a:t>Navigate to the "Products" module. Select a product and go to the "Purchase" tab. This tab allows you to define specific warnings related to purchasing this particular product.</a:t>
            </a:r>
            <a:endParaRPr lang="en-US" sz="1650" dirty="0"/>
          </a:p>
        </p:txBody>
      </p:sp>
      <p:sp>
        <p:nvSpPr>
          <p:cNvPr id="9" name="Text 5"/>
          <p:cNvSpPr/>
          <p:nvPr/>
        </p:nvSpPr>
        <p:spPr>
          <a:xfrm>
            <a:off x="6208871" y="1957864"/>
            <a:ext cx="2202061" cy="667226"/>
          </a:xfrm>
          <a:prstGeom prst="rect">
            <a:avLst/>
          </a:prstGeom>
          <a:noFill/>
          <a:ln/>
        </p:spPr>
        <p:txBody>
          <a:bodyPr wrap="square" lIns="0" tIns="0" rIns="0" bIns="0" rtlCol="0" anchor="t"/>
          <a:lstStyle/>
          <a:p>
            <a:pPr marL="0" indent="0">
              <a:lnSpc>
                <a:spcPts val="2600"/>
              </a:lnSpc>
              <a:buNone/>
            </a:pPr>
            <a:r>
              <a:rPr lang="en-US" sz="2100" dirty="0">
                <a:latin typeface="MuseoModerno Medium" pitchFamily="34" charset="0"/>
                <a:ea typeface="MuseoModerno Medium" pitchFamily="34" charset="-122"/>
                <a:cs typeface="MuseoModerno Medium" pitchFamily="34" charset="-120"/>
              </a:rPr>
              <a:t>Create Warning Message</a:t>
            </a:r>
            <a:endParaRPr lang="en-US" sz="2100" dirty="0"/>
          </a:p>
        </p:txBody>
      </p:sp>
      <p:sp>
        <p:nvSpPr>
          <p:cNvPr id="10" name="Text 6"/>
          <p:cNvSpPr/>
          <p:nvPr/>
        </p:nvSpPr>
        <p:spPr>
          <a:xfrm>
            <a:off x="6208871" y="2838569"/>
            <a:ext cx="2202061" cy="4442222"/>
          </a:xfrm>
          <a:prstGeom prst="rect">
            <a:avLst/>
          </a:prstGeom>
          <a:noFill/>
          <a:ln/>
        </p:spPr>
        <p:txBody>
          <a:bodyPr wrap="square" lIns="0" tIns="0" rIns="0" bIns="0" rtlCol="0" anchor="t"/>
          <a:lstStyle/>
          <a:p>
            <a:pPr marL="0" indent="0">
              <a:lnSpc>
                <a:spcPts val="2650"/>
              </a:lnSpc>
              <a:buNone/>
            </a:pPr>
            <a:r>
              <a:rPr lang="en-US" sz="1650" dirty="0">
                <a:latin typeface="Source Sans Pro" pitchFamily="34" charset="0"/>
                <a:ea typeface="Source Sans Pro" pitchFamily="34" charset="-122"/>
                <a:cs typeface="Source Sans Pro" pitchFamily="34" charset="-120"/>
              </a:rPr>
              <a:t>In the "Purchase" tab, add a warning message that will be displayed when the product is involved in a purchase order. For instance, you could add a message like "Please review product specifications with the vendor". After adding the warning, click "Save" to store the message.</a:t>
            </a:r>
            <a:endParaRPr lang="en-US" sz="1650" dirty="0"/>
          </a:p>
        </p:txBody>
      </p:sp>
    </p:spTree>
    <p:extLst>
      <p:ext uri="{BB962C8B-B14F-4D97-AF65-F5344CB8AC3E}">
        <p14:creationId xmlns:p14="http://schemas.microsoft.com/office/powerpoint/2010/main" val="2546083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832616"/>
            <a:ext cx="6172200" cy="771525"/>
          </a:xfrm>
          <a:prstGeom prst="rect">
            <a:avLst/>
          </a:prstGeom>
          <a:noFill/>
          <a:ln/>
        </p:spPr>
        <p:txBody>
          <a:bodyPr wrap="none" lIns="0" tIns="0" rIns="0" bIns="0" rtlCol="0" anchor="t"/>
          <a:lstStyle/>
          <a:p>
            <a:pPr marL="0" indent="0">
              <a:lnSpc>
                <a:spcPts val="6050"/>
              </a:lnSpc>
              <a:buNone/>
            </a:pPr>
            <a:r>
              <a:rPr lang="en-US" sz="4850" dirty="0">
                <a:solidFill>
                  <a:srgbClr val="030303"/>
                </a:solidFill>
                <a:latin typeface="DM Sans Semi Bold" pitchFamily="34" charset="0"/>
                <a:ea typeface="DM Sans Semi Bold" pitchFamily="34" charset="-122"/>
                <a:cs typeface="DM Sans Semi Bold" pitchFamily="34" charset="-120"/>
              </a:rPr>
              <a:t>Problem Statement</a:t>
            </a:r>
            <a:endParaRPr lang="en-US" sz="4850" dirty="0"/>
          </a:p>
        </p:txBody>
      </p:sp>
      <p:sp>
        <p:nvSpPr>
          <p:cNvPr id="4" name="Shape 1"/>
          <p:cNvSpPr/>
          <p:nvPr/>
        </p:nvSpPr>
        <p:spPr>
          <a:xfrm>
            <a:off x="6350437" y="3974425"/>
            <a:ext cx="7415927" cy="1422559"/>
          </a:xfrm>
          <a:prstGeom prst="roundRect">
            <a:avLst>
              <a:gd name="adj" fmla="val 2603"/>
            </a:avLst>
          </a:prstGeom>
          <a:solidFill>
            <a:srgbClr val="F2EEEE"/>
          </a:solidFill>
          <a:ln/>
        </p:spPr>
        <p:txBody>
          <a:bodyPr/>
          <a:lstStyle/>
          <a:p>
            <a:endParaRPr lang="en-US"/>
          </a:p>
        </p:txBody>
      </p:sp>
      <p:sp>
        <p:nvSpPr>
          <p:cNvPr id="5" name="Text 2"/>
          <p:cNvSpPr/>
          <p:nvPr/>
        </p:nvSpPr>
        <p:spPr>
          <a:xfrm>
            <a:off x="6597253" y="4221242"/>
            <a:ext cx="3086100" cy="385763"/>
          </a:xfrm>
          <a:prstGeom prst="rect">
            <a:avLst/>
          </a:prstGeom>
          <a:noFill/>
          <a:ln/>
        </p:spPr>
        <p:txBody>
          <a:bodyPr wrap="none" lIns="0" tIns="0" rIns="0" bIns="0" rtlCol="0" anchor="t"/>
          <a:lstStyle/>
          <a:p>
            <a:pPr marL="0" indent="0">
              <a:lnSpc>
                <a:spcPts val="3000"/>
              </a:lnSpc>
              <a:buNone/>
            </a:pPr>
            <a:r>
              <a:rPr lang="en-US" sz="2400" dirty="0">
                <a:latin typeface="DM Sans Semi Bold" pitchFamily="34" charset="0"/>
                <a:ea typeface="DM Sans Semi Bold" pitchFamily="34" charset="-122"/>
                <a:cs typeface="DM Sans Semi Bold" pitchFamily="34" charset="-120"/>
              </a:rPr>
              <a:t>Outdated Systems</a:t>
            </a:r>
            <a:endParaRPr lang="en-US" sz="2400" dirty="0"/>
          </a:p>
        </p:txBody>
      </p:sp>
      <p:sp>
        <p:nvSpPr>
          <p:cNvPr id="6" name="Text 3"/>
          <p:cNvSpPr/>
          <p:nvPr/>
        </p:nvSpPr>
        <p:spPr>
          <a:xfrm>
            <a:off x="6597253" y="4755118"/>
            <a:ext cx="6922294" cy="395049"/>
          </a:xfrm>
          <a:prstGeom prst="rect">
            <a:avLst/>
          </a:prstGeom>
          <a:noFill/>
          <a:ln/>
        </p:spPr>
        <p:txBody>
          <a:bodyPr wrap="none" lIns="0" tIns="0" rIns="0" bIns="0" rtlCol="0" anchor="t"/>
          <a:lstStyle/>
          <a:p>
            <a:pPr marL="0" indent="0">
              <a:lnSpc>
                <a:spcPts val="3100"/>
              </a:lnSpc>
              <a:buNone/>
            </a:pPr>
            <a:r>
              <a:rPr lang="en-US" sz="1900" dirty="0">
                <a:latin typeface="Inter Medium" pitchFamily="34" charset="0"/>
                <a:ea typeface="Inter Medium" pitchFamily="34" charset="-122"/>
                <a:cs typeface="Inter Medium" pitchFamily="34" charset="-120"/>
              </a:rPr>
              <a:t>Hindering efficiency and data-driven decisions.</a:t>
            </a:r>
            <a:endParaRPr lang="en-US" sz="19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9843" y="661035"/>
            <a:ext cx="4641771" cy="580192"/>
          </a:xfrm>
          <a:prstGeom prst="rect">
            <a:avLst/>
          </a:prstGeom>
          <a:noFill/>
          <a:ln/>
        </p:spPr>
        <p:txBody>
          <a:bodyPr wrap="none" lIns="0" tIns="0" rIns="0" bIns="0" rtlCol="0" anchor="t"/>
          <a:lstStyle/>
          <a:p>
            <a:pPr marL="0" indent="0">
              <a:lnSpc>
                <a:spcPts val="4550"/>
              </a:lnSpc>
              <a:buNone/>
            </a:pPr>
            <a:r>
              <a:rPr lang="en-US" sz="3650" dirty="0">
                <a:latin typeface="MuseoModerno Medium" pitchFamily="34" charset="0"/>
                <a:ea typeface="MuseoModerno Medium" pitchFamily="34" charset="-122"/>
                <a:cs typeface="MuseoModerno Medium" pitchFamily="34" charset="-120"/>
              </a:rPr>
              <a:t>Quotation Receipt</a:t>
            </a:r>
            <a:endParaRPr lang="en-US" sz="3650" dirty="0"/>
          </a:p>
        </p:txBody>
      </p:sp>
      <p:pic>
        <p:nvPicPr>
          <p:cNvPr id="4" name="Image 1" descr="preencoded.png"/>
          <p:cNvPicPr>
            <a:picLocks noChangeAspect="1"/>
          </p:cNvPicPr>
          <p:nvPr/>
        </p:nvPicPr>
        <p:blipFill>
          <a:blip r:embed="rId4"/>
          <a:stretch>
            <a:fillRect/>
          </a:stretch>
        </p:blipFill>
        <p:spPr>
          <a:xfrm>
            <a:off x="649843" y="1519714"/>
            <a:ext cx="464106" cy="464106"/>
          </a:xfrm>
          <a:prstGeom prst="rect">
            <a:avLst/>
          </a:prstGeom>
        </p:spPr>
      </p:pic>
      <p:sp>
        <p:nvSpPr>
          <p:cNvPr id="5" name="Text 1"/>
          <p:cNvSpPr/>
          <p:nvPr/>
        </p:nvSpPr>
        <p:spPr>
          <a:xfrm>
            <a:off x="649843" y="2169438"/>
            <a:ext cx="2540437" cy="290036"/>
          </a:xfrm>
          <a:prstGeom prst="rect">
            <a:avLst/>
          </a:prstGeom>
          <a:noFill/>
          <a:ln/>
        </p:spPr>
        <p:txBody>
          <a:bodyPr wrap="none" lIns="0" tIns="0" rIns="0" bIns="0" rtlCol="0" anchor="t"/>
          <a:lstStyle/>
          <a:p>
            <a:pPr marL="0" indent="0" algn="l">
              <a:lnSpc>
                <a:spcPts val="2250"/>
              </a:lnSpc>
              <a:buNone/>
            </a:pPr>
            <a:r>
              <a:rPr lang="en-US" sz="1800" dirty="0">
                <a:latin typeface="MuseoModerno Medium" pitchFamily="34" charset="0"/>
                <a:ea typeface="MuseoModerno Medium" pitchFamily="34" charset="-122"/>
                <a:cs typeface="MuseoModerno Medium" pitchFamily="34" charset="-120"/>
              </a:rPr>
              <a:t>Add Vendor Quotation</a:t>
            </a:r>
            <a:endParaRPr lang="en-US" sz="1800" dirty="0"/>
          </a:p>
        </p:txBody>
      </p:sp>
      <p:sp>
        <p:nvSpPr>
          <p:cNvPr id="6" name="Text 2"/>
          <p:cNvSpPr/>
          <p:nvPr/>
        </p:nvSpPr>
        <p:spPr>
          <a:xfrm>
            <a:off x="649843" y="2570798"/>
            <a:ext cx="7844314" cy="593884"/>
          </a:xfrm>
          <a:prstGeom prst="rect">
            <a:avLst/>
          </a:prstGeom>
          <a:noFill/>
          <a:ln/>
        </p:spPr>
        <p:txBody>
          <a:bodyPr wrap="square" lIns="0" tIns="0" rIns="0" bIns="0" rtlCol="0" anchor="t"/>
          <a:lstStyle/>
          <a:p>
            <a:pPr marL="0" indent="0" algn="l">
              <a:lnSpc>
                <a:spcPts val="2300"/>
              </a:lnSpc>
              <a:buNone/>
            </a:pPr>
            <a:r>
              <a:rPr lang="en-US" sz="1600" dirty="0">
                <a:latin typeface="Source Sans Pro" pitchFamily="34" charset="0"/>
                <a:ea typeface="Source Sans Pro" pitchFamily="34" charset="-122"/>
                <a:cs typeface="Source Sans Pro" pitchFamily="34" charset="-120"/>
              </a:rPr>
              <a:t>Open the RFQ you created and click "Vendor Add Quotation". This action allows you to enter the quote received from a vendor.</a:t>
            </a:r>
            <a:endParaRPr lang="en-US" sz="1600" dirty="0"/>
          </a:p>
        </p:txBody>
      </p:sp>
      <p:pic>
        <p:nvPicPr>
          <p:cNvPr id="7" name="Image 2" descr="preencoded.png"/>
          <p:cNvPicPr>
            <a:picLocks noChangeAspect="1"/>
          </p:cNvPicPr>
          <p:nvPr/>
        </p:nvPicPr>
        <p:blipFill>
          <a:blip r:embed="rId5"/>
          <a:stretch>
            <a:fillRect/>
          </a:stretch>
        </p:blipFill>
        <p:spPr>
          <a:xfrm>
            <a:off x="649843" y="3721656"/>
            <a:ext cx="464106" cy="464106"/>
          </a:xfrm>
          <a:prstGeom prst="rect">
            <a:avLst/>
          </a:prstGeom>
        </p:spPr>
      </p:pic>
      <p:sp>
        <p:nvSpPr>
          <p:cNvPr id="8" name="Text 3"/>
          <p:cNvSpPr/>
          <p:nvPr/>
        </p:nvSpPr>
        <p:spPr>
          <a:xfrm>
            <a:off x="649843" y="4371380"/>
            <a:ext cx="2632710" cy="290036"/>
          </a:xfrm>
          <a:prstGeom prst="rect">
            <a:avLst/>
          </a:prstGeom>
          <a:noFill/>
          <a:ln/>
        </p:spPr>
        <p:txBody>
          <a:bodyPr wrap="none" lIns="0" tIns="0" rIns="0" bIns="0" rtlCol="0" anchor="t"/>
          <a:lstStyle/>
          <a:p>
            <a:pPr marL="0" indent="0" algn="l">
              <a:lnSpc>
                <a:spcPts val="2250"/>
              </a:lnSpc>
              <a:buNone/>
            </a:pPr>
            <a:r>
              <a:rPr lang="en-US" sz="1800" dirty="0">
                <a:latin typeface="MuseoModerno Medium" pitchFamily="34" charset="0"/>
                <a:ea typeface="MuseoModerno Medium" pitchFamily="34" charset="-122"/>
                <a:cs typeface="MuseoModerno Medium" pitchFamily="34" charset="-120"/>
              </a:rPr>
              <a:t>Enter Quotation Details</a:t>
            </a:r>
            <a:endParaRPr lang="en-US" sz="1800" dirty="0"/>
          </a:p>
        </p:txBody>
      </p:sp>
      <p:sp>
        <p:nvSpPr>
          <p:cNvPr id="9" name="Text 4"/>
          <p:cNvSpPr/>
          <p:nvPr/>
        </p:nvSpPr>
        <p:spPr>
          <a:xfrm>
            <a:off x="649843" y="4772739"/>
            <a:ext cx="7844314" cy="593884"/>
          </a:xfrm>
          <a:prstGeom prst="rect">
            <a:avLst/>
          </a:prstGeom>
          <a:noFill/>
          <a:ln/>
        </p:spPr>
        <p:txBody>
          <a:bodyPr wrap="square" lIns="0" tIns="0" rIns="0" bIns="0" rtlCol="0" anchor="t"/>
          <a:lstStyle/>
          <a:p>
            <a:pPr marL="0" indent="0" algn="l">
              <a:lnSpc>
                <a:spcPts val="2300"/>
              </a:lnSpc>
              <a:buNone/>
            </a:pPr>
            <a:r>
              <a:rPr lang="en-US" sz="1600" dirty="0">
                <a:latin typeface="Source Sans Pro" pitchFamily="34" charset="0"/>
                <a:ea typeface="Source Sans Pro" pitchFamily="34" charset="-122"/>
                <a:cs typeface="Source Sans Pro" pitchFamily="34" charset="-120"/>
              </a:rPr>
              <a:t>Input the prices and terms provided by the vendor in the dedicated section. This is where you capture the vendor's offer.</a:t>
            </a:r>
            <a:endParaRPr lang="en-US" sz="1600" dirty="0"/>
          </a:p>
        </p:txBody>
      </p:sp>
      <p:pic>
        <p:nvPicPr>
          <p:cNvPr id="10" name="Image 3" descr="preencoded.png"/>
          <p:cNvPicPr>
            <a:picLocks noChangeAspect="1"/>
          </p:cNvPicPr>
          <p:nvPr/>
        </p:nvPicPr>
        <p:blipFill>
          <a:blip r:embed="rId6"/>
          <a:stretch>
            <a:fillRect/>
          </a:stretch>
        </p:blipFill>
        <p:spPr>
          <a:xfrm>
            <a:off x="649843" y="5923598"/>
            <a:ext cx="464106" cy="464106"/>
          </a:xfrm>
          <a:prstGeom prst="rect">
            <a:avLst/>
          </a:prstGeom>
        </p:spPr>
      </p:pic>
      <p:sp>
        <p:nvSpPr>
          <p:cNvPr id="11" name="Text 5"/>
          <p:cNvSpPr/>
          <p:nvPr/>
        </p:nvSpPr>
        <p:spPr>
          <a:xfrm>
            <a:off x="649843" y="6573322"/>
            <a:ext cx="2320885" cy="290036"/>
          </a:xfrm>
          <a:prstGeom prst="rect">
            <a:avLst/>
          </a:prstGeom>
          <a:noFill/>
          <a:ln/>
        </p:spPr>
        <p:txBody>
          <a:bodyPr wrap="none" lIns="0" tIns="0" rIns="0" bIns="0" rtlCol="0" anchor="t"/>
          <a:lstStyle/>
          <a:p>
            <a:pPr marL="0" indent="0" algn="l">
              <a:lnSpc>
                <a:spcPts val="2250"/>
              </a:lnSpc>
              <a:buNone/>
            </a:pPr>
            <a:r>
              <a:rPr lang="en-US" sz="1800" dirty="0">
                <a:latin typeface="MuseoModerno Medium" pitchFamily="34" charset="0"/>
                <a:ea typeface="MuseoModerno Medium" pitchFamily="34" charset="-122"/>
                <a:cs typeface="MuseoModerno Medium" pitchFamily="34" charset="-120"/>
              </a:rPr>
              <a:t>Save Quotation</a:t>
            </a:r>
            <a:endParaRPr lang="en-US" sz="1800" dirty="0"/>
          </a:p>
        </p:txBody>
      </p:sp>
      <p:sp>
        <p:nvSpPr>
          <p:cNvPr id="12" name="Text 6"/>
          <p:cNvSpPr/>
          <p:nvPr/>
        </p:nvSpPr>
        <p:spPr>
          <a:xfrm>
            <a:off x="649843" y="6974681"/>
            <a:ext cx="7844314" cy="593884"/>
          </a:xfrm>
          <a:prstGeom prst="rect">
            <a:avLst/>
          </a:prstGeom>
          <a:noFill/>
          <a:ln/>
        </p:spPr>
        <p:txBody>
          <a:bodyPr wrap="square" lIns="0" tIns="0" rIns="0" bIns="0" rtlCol="0" anchor="t"/>
          <a:lstStyle/>
          <a:p>
            <a:pPr marL="0" indent="0">
              <a:lnSpc>
                <a:spcPts val="2300"/>
              </a:lnSpc>
              <a:buNone/>
            </a:pPr>
            <a:r>
              <a:rPr lang="en-US" sz="1600" dirty="0">
                <a:latin typeface="Source Sans Pro" pitchFamily="34" charset="0"/>
                <a:ea typeface="Source Sans Pro" pitchFamily="34" charset="-122"/>
                <a:cs typeface="Source Sans Pro" pitchFamily="34" charset="-120"/>
              </a:rPr>
              <a:t>After entering the quotation details, click "Save" to record the vendor's quote. This information will be stored within the RFQ and used for comparison with quotes from other vendors.</a:t>
            </a:r>
            <a:endParaRPr lang="en-US" sz="1600" dirty="0"/>
          </a:p>
        </p:txBody>
      </p:sp>
    </p:spTree>
    <p:extLst>
      <p:ext uri="{BB962C8B-B14F-4D97-AF65-F5344CB8AC3E}">
        <p14:creationId xmlns:p14="http://schemas.microsoft.com/office/powerpoint/2010/main" val="2857763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508397"/>
            <a:ext cx="4919305" cy="7212806"/>
          </a:xfrm>
          <a:prstGeom prst="rect">
            <a:avLst/>
          </a:prstGeom>
        </p:spPr>
      </p:pic>
      <p:sp>
        <p:nvSpPr>
          <p:cNvPr id="4" name="Text 0"/>
          <p:cNvSpPr/>
          <p:nvPr/>
        </p:nvSpPr>
        <p:spPr>
          <a:xfrm>
            <a:off x="793790" y="1852374"/>
            <a:ext cx="6578679" cy="708779"/>
          </a:xfrm>
          <a:prstGeom prst="rect">
            <a:avLst/>
          </a:prstGeom>
          <a:noFill/>
          <a:ln/>
        </p:spPr>
        <p:txBody>
          <a:bodyPr wrap="none" lIns="0" tIns="0" rIns="0" bIns="0" rtlCol="0" anchor="t"/>
          <a:lstStyle/>
          <a:p>
            <a:pPr marL="0" indent="0">
              <a:lnSpc>
                <a:spcPts val="5550"/>
              </a:lnSpc>
              <a:buNone/>
            </a:pPr>
            <a:r>
              <a:rPr lang="en-US" sz="4450" dirty="0">
                <a:latin typeface="MuseoModerno Medium" pitchFamily="34" charset="0"/>
                <a:ea typeface="MuseoModerno Medium" pitchFamily="34" charset="-122"/>
                <a:cs typeface="MuseoModerno Medium" pitchFamily="34" charset="-120"/>
              </a:rPr>
              <a:t>Purchase Order Creation</a:t>
            </a:r>
            <a:endParaRPr lang="en-US" sz="4450" dirty="0"/>
          </a:p>
        </p:txBody>
      </p:sp>
      <p:sp>
        <p:nvSpPr>
          <p:cNvPr id="5" name="Shape 1"/>
          <p:cNvSpPr/>
          <p:nvPr/>
        </p:nvSpPr>
        <p:spPr>
          <a:xfrm>
            <a:off x="793790" y="2901315"/>
            <a:ext cx="3664863" cy="3475792"/>
          </a:xfrm>
          <a:prstGeom prst="roundRect">
            <a:avLst>
              <a:gd name="adj" fmla="val 979"/>
            </a:avLst>
          </a:prstGeom>
          <a:solidFill>
            <a:srgbClr val="F3EEE3"/>
          </a:solidFill>
          <a:ln/>
        </p:spPr>
        <p:txBody>
          <a:bodyPr/>
          <a:lstStyle/>
          <a:p>
            <a:endParaRPr lang="en-US"/>
          </a:p>
        </p:txBody>
      </p:sp>
      <p:sp>
        <p:nvSpPr>
          <p:cNvPr id="6" name="Text 2"/>
          <p:cNvSpPr/>
          <p:nvPr/>
        </p:nvSpPr>
        <p:spPr>
          <a:xfrm>
            <a:off x="1020604" y="3128129"/>
            <a:ext cx="3211235" cy="708660"/>
          </a:xfrm>
          <a:prstGeom prst="rect">
            <a:avLst/>
          </a:prstGeom>
          <a:noFill/>
          <a:ln/>
        </p:spPr>
        <p:txBody>
          <a:bodyPr wrap="square" lIns="0" tIns="0" rIns="0" bIns="0" rtlCol="0" anchor="t"/>
          <a:lstStyle/>
          <a:p>
            <a:pPr marL="0" indent="0">
              <a:lnSpc>
                <a:spcPts val="2750"/>
              </a:lnSpc>
              <a:buNone/>
            </a:pPr>
            <a:r>
              <a:rPr lang="en-US" sz="2200" dirty="0">
                <a:latin typeface="MuseoModerno Medium" pitchFamily="34" charset="0"/>
                <a:ea typeface="MuseoModerno Medium" pitchFamily="34" charset="-122"/>
                <a:cs typeface="MuseoModerno Medium" pitchFamily="34" charset="-120"/>
              </a:rPr>
              <a:t>Convert RFQ to Purchase Order</a:t>
            </a:r>
            <a:endParaRPr lang="en-US" sz="2200" dirty="0"/>
          </a:p>
        </p:txBody>
      </p:sp>
      <p:sp>
        <p:nvSpPr>
          <p:cNvPr id="7" name="Text 3"/>
          <p:cNvSpPr/>
          <p:nvPr/>
        </p:nvSpPr>
        <p:spPr>
          <a:xfrm>
            <a:off x="1020604" y="3972878"/>
            <a:ext cx="3211235" cy="2177415"/>
          </a:xfrm>
          <a:prstGeom prst="rect">
            <a:avLst/>
          </a:prstGeom>
          <a:noFill/>
          <a:ln/>
        </p:spPr>
        <p:txBody>
          <a:bodyPr wrap="square" lIns="0" tIns="0" rIns="0" bIns="0" rtlCol="0" anchor="t"/>
          <a:lstStyle/>
          <a:p>
            <a:pPr marL="0" indent="0">
              <a:lnSpc>
                <a:spcPts val="2850"/>
              </a:lnSpc>
              <a:buNone/>
            </a:pPr>
            <a:r>
              <a:rPr lang="en-US" sz="1750" dirty="0">
                <a:latin typeface="Source Sans Pro" pitchFamily="34" charset="0"/>
                <a:ea typeface="Source Sans Pro" pitchFamily="34" charset="-122"/>
                <a:cs typeface="Source Sans Pro" pitchFamily="34" charset="-120"/>
              </a:rPr>
              <a:t>After receiving and saving quotations from all vendors, select the best offer. Then click "Order Confirm" to convert the chosen quotation into a purchase order.</a:t>
            </a:r>
            <a:endParaRPr lang="en-US" sz="1750" dirty="0"/>
          </a:p>
        </p:txBody>
      </p:sp>
      <p:sp>
        <p:nvSpPr>
          <p:cNvPr id="8" name="Shape 4"/>
          <p:cNvSpPr/>
          <p:nvPr/>
        </p:nvSpPr>
        <p:spPr>
          <a:xfrm>
            <a:off x="4685467" y="2901315"/>
            <a:ext cx="3664863" cy="3475792"/>
          </a:xfrm>
          <a:prstGeom prst="roundRect">
            <a:avLst>
              <a:gd name="adj" fmla="val 979"/>
            </a:avLst>
          </a:prstGeom>
          <a:solidFill>
            <a:srgbClr val="F3EEE3"/>
          </a:solidFill>
          <a:ln/>
        </p:spPr>
        <p:txBody>
          <a:bodyPr/>
          <a:lstStyle/>
          <a:p>
            <a:endParaRPr lang="en-US"/>
          </a:p>
        </p:txBody>
      </p:sp>
      <p:sp>
        <p:nvSpPr>
          <p:cNvPr id="9" name="Text 5"/>
          <p:cNvSpPr/>
          <p:nvPr/>
        </p:nvSpPr>
        <p:spPr>
          <a:xfrm>
            <a:off x="4912281" y="3128129"/>
            <a:ext cx="2835235" cy="354330"/>
          </a:xfrm>
          <a:prstGeom prst="rect">
            <a:avLst/>
          </a:prstGeom>
          <a:noFill/>
          <a:ln/>
        </p:spPr>
        <p:txBody>
          <a:bodyPr wrap="none" lIns="0" tIns="0" rIns="0" bIns="0" rtlCol="0" anchor="t"/>
          <a:lstStyle/>
          <a:p>
            <a:pPr marL="0" indent="0">
              <a:lnSpc>
                <a:spcPts val="2750"/>
              </a:lnSpc>
              <a:buNone/>
            </a:pPr>
            <a:r>
              <a:rPr lang="en-US" sz="2200" dirty="0">
                <a:latin typeface="MuseoModerno Medium" pitchFamily="34" charset="0"/>
                <a:ea typeface="MuseoModerno Medium" pitchFamily="34" charset="-122"/>
                <a:cs typeface="MuseoModerno Medium" pitchFamily="34" charset="-120"/>
              </a:rPr>
              <a:t>Save Purchase Order</a:t>
            </a:r>
            <a:endParaRPr lang="en-US" sz="2200" dirty="0"/>
          </a:p>
        </p:txBody>
      </p:sp>
      <p:sp>
        <p:nvSpPr>
          <p:cNvPr id="10" name="Text 6"/>
          <p:cNvSpPr/>
          <p:nvPr/>
        </p:nvSpPr>
        <p:spPr>
          <a:xfrm>
            <a:off x="4912281" y="3618548"/>
            <a:ext cx="3211235" cy="2177415"/>
          </a:xfrm>
          <a:prstGeom prst="rect">
            <a:avLst/>
          </a:prstGeom>
          <a:noFill/>
          <a:ln/>
        </p:spPr>
        <p:txBody>
          <a:bodyPr wrap="square" lIns="0" tIns="0" rIns="0" bIns="0" rtlCol="0" anchor="t"/>
          <a:lstStyle/>
          <a:p>
            <a:pPr marL="0" indent="0">
              <a:lnSpc>
                <a:spcPts val="2850"/>
              </a:lnSpc>
              <a:buNone/>
            </a:pPr>
            <a:r>
              <a:rPr lang="en-US" sz="1750" dirty="0">
                <a:latin typeface="Source Sans Pro" pitchFamily="34" charset="0"/>
                <a:ea typeface="Source Sans Pro" pitchFamily="34" charset="-122"/>
                <a:cs typeface="Source Sans Pro" pitchFamily="34" charset="-120"/>
              </a:rPr>
              <a:t>Click "Save" to finalize the purchase order. This action creates the official document that outlines the terms of the agreement with the selected vendor.</a:t>
            </a:r>
            <a:endParaRPr lang="en-US" sz="1750" dirty="0"/>
          </a:p>
        </p:txBody>
      </p:sp>
    </p:spTree>
    <p:extLst>
      <p:ext uri="{BB962C8B-B14F-4D97-AF65-F5344CB8AC3E}">
        <p14:creationId xmlns:p14="http://schemas.microsoft.com/office/powerpoint/2010/main" val="3378572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1019056"/>
            <a:ext cx="4919305" cy="6191488"/>
          </a:xfrm>
          <a:prstGeom prst="rect">
            <a:avLst/>
          </a:prstGeom>
        </p:spPr>
      </p:pic>
      <p:sp>
        <p:nvSpPr>
          <p:cNvPr id="4" name="Text 0"/>
          <p:cNvSpPr/>
          <p:nvPr/>
        </p:nvSpPr>
        <p:spPr>
          <a:xfrm>
            <a:off x="793790" y="974169"/>
            <a:ext cx="6783943" cy="708779"/>
          </a:xfrm>
          <a:prstGeom prst="rect">
            <a:avLst/>
          </a:prstGeom>
          <a:noFill/>
          <a:ln/>
        </p:spPr>
        <p:txBody>
          <a:bodyPr wrap="none" lIns="0" tIns="0" rIns="0" bIns="0" rtlCol="0" anchor="t"/>
          <a:lstStyle/>
          <a:p>
            <a:pPr marL="0" indent="0">
              <a:lnSpc>
                <a:spcPts val="5550"/>
              </a:lnSpc>
              <a:buNone/>
            </a:pPr>
            <a:r>
              <a:rPr lang="en-US" sz="4450" dirty="0">
                <a:latin typeface="MuseoModerno Medium" pitchFamily="34" charset="0"/>
                <a:ea typeface="MuseoModerno Medium" pitchFamily="34" charset="-122"/>
                <a:cs typeface="MuseoModerno Medium" pitchFamily="34" charset="-120"/>
              </a:rPr>
              <a:t>Purchase Order Approval</a:t>
            </a:r>
            <a:endParaRPr lang="en-US" sz="4450" dirty="0"/>
          </a:p>
        </p:txBody>
      </p:sp>
      <p:sp>
        <p:nvSpPr>
          <p:cNvPr id="5" name="Shape 1"/>
          <p:cNvSpPr/>
          <p:nvPr/>
        </p:nvSpPr>
        <p:spPr>
          <a:xfrm>
            <a:off x="793790" y="2023110"/>
            <a:ext cx="7556421" cy="5232321"/>
          </a:xfrm>
          <a:prstGeom prst="roundRect">
            <a:avLst>
              <a:gd name="adj" fmla="val 650"/>
            </a:avLst>
          </a:prstGeom>
          <a:noFill/>
          <a:ln w="7620">
            <a:solidFill>
              <a:srgbClr val="000000">
                <a:alpha val="8000"/>
              </a:srgbClr>
            </a:solidFill>
            <a:prstDash val="solid"/>
          </a:ln>
        </p:spPr>
        <p:txBody>
          <a:bodyPr/>
          <a:lstStyle/>
          <a:p>
            <a:endParaRPr lang="en-US"/>
          </a:p>
        </p:txBody>
      </p:sp>
      <p:sp>
        <p:nvSpPr>
          <p:cNvPr id="6" name="Shape 2"/>
          <p:cNvSpPr/>
          <p:nvPr/>
        </p:nvSpPr>
        <p:spPr>
          <a:xfrm>
            <a:off x="801410" y="2030730"/>
            <a:ext cx="7541181" cy="650319"/>
          </a:xfrm>
          <a:prstGeom prst="rect">
            <a:avLst/>
          </a:prstGeom>
          <a:solidFill>
            <a:srgbClr val="FFFFFF">
              <a:alpha val="4000"/>
            </a:srgbClr>
          </a:solidFill>
          <a:ln/>
        </p:spPr>
        <p:txBody>
          <a:bodyPr/>
          <a:lstStyle/>
          <a:p>
            <a:endParaRPr lang="en-US"/>
          </a:p>
        </p:txBody>
      </p:sp>
      <p:sp>
        <p:nvSpPr>
          <p:cNvPr id="7" name="Text 3"/>
          <p:cNvSpPr/>
          <p:nvPr/>
        </p:nvSpPr>
        <p:spPr>
          <a:xfrm>
            <a:off x="1028224" y="2174438"/>
            <a:ext cx="3313152" cy="362903"/>
          </a:xfrm>
          <a:prstGeom prst="rect">
            <a:avLst/>
          </a:prstGeom>
          <a:noFill/>
          <a:ln/>
        </p:spPr>
        <p:txBody>
          <a:bodyPr wrap="none" lIns="0" tIns="0" rIns="0" bIns="0" rtlCol="0" anchor="t"/>
          <a:lstStyle/>
          <a:p>
            <a:pPr marL="0" indent="0">
              <a:lnSpc>
                <a:spcPts val="2850"/>
              </a:lnSpc>
              <a:buNone/>
            </a:pPr>
            <a:r>
              <a:rPr lang="en-US" sz="1750" dirty="0">
                <a:latin typeface="Source Sans Pro" pitchFamily="34" charset="0"/>
                <a:ea typeface="Source Sans Pro" pitchFamily="34" charset="-122"/>
                <a:cs typeface="Source Sans Pro" pitchFamily="34" charset="-120"/>
              </a:rPr>
              <a:t>Step</a:t>
            </a:r>
            <a:endParaRPr lang="en-US" sz="1750" dirty="0"/>
          </a:p>
        </p:txBody>
      </p:sp>
      <p:sp>
        <p:nvSpPr>
          <p:cNvPr id="8" name="Text 4"/>
          <p:cNvSpPr/>
          <p:nvPr/>
        </p:nvSpPr>
        <p:spPr>
          <a:xfrm>
            <a:off x="4802624" y="2174438"/>
            <a:ext cx="3313152" cy="362903"/>
          </a:xfrm>
          <a:prstGeom prst="rect">
            <a:avLst/>
          </a:prstGeom>
          <a:noFill/>
          <a:ln/>
        </p:spPr>
        <p:txBody>
          <a:bodyPr wrap="none" lIns="0" tIns="0" rIns="0" bIns="0" rtlCol="0" anchor="t"/>
          <a:lstStyle/>
          <a:p>
            <a:pPr marL="0" indent="0">
              <a:lnSpc>
                <a:spcPts val="2850"/>
              </a:lnSpc>
              <a:buNone/>
            </a:pPr>
            <a:r>
              <a:rPr lang="en-US" sz="1750" dirty="0">
                <a:latin typeface="Source Sans Pro" pitchFamily="34" charset="0"/>
                <a:ea typeface="Source Sans Pro" pitchFamily="34" charset="-122"/>
                <a:cs typeface="Source Sans Pro" pitchFamily="34" charset="-120"/>
              </a:rPr>
              <a:t>Action</a:t>
            </a:r>
            <a:endParaRPr lang="en-US" sz="1750" dirty="0"/>
          </a:p>
        </p:txBody>
      </p:sp>
      <p:sp>
        <p:nvSpPr>
          <p:cNvPr id="9" name="Shape 5"/>
          <p:cNvSpPr/>
          <p:nvPr/>
        </p:nvSpPr>
        <p:spPr>
          <a:xfrm>
            <a:off x="801410" y="2681049"/>
            <a:ext cx="7541181" cy="2101929"/>
          </a:xfrm>
          <a:prstGeom prst="rect">
            <a:avLst/>
          </a:prstGeom>
          <a:solidFill>
            <a:srgbClr val="000000">
              <a:alpha val="4000"/>
            </a:srgbClr>
          </a:solidFill>
          <a:ln/>
        </p:spPr>
        <p:txBody>
          <a:bodyPr/>
          <a:lstStyle/>
          <a:p>
            <a:endParaRPr lang="en-US"/>
          </a:p>
        </p:txBody>
      </p:sp>
      <p:sp>
        <p:nvSpPr>
          <p:cNvPr id="10" name="Text 6"/>
          <p:cNvSpPr/>
          <p:nvPr/>
        </p:nvSpPr>
        <p:spPr>
          <a:xfrm>
            <a:off x="1028224" y="2824758"/>
            <a:ext cx="3313152" cy="362903"/>
          </a:xfrm>
          <a:prstGeom prst="rect">
            <a:avLst/>
          </a:prstGeom>
          <a:noFill/>
          <a:ln/>
        </p:spPr>
        <p:txBody>
          <a:bodyPr wrap="none" lIns="0" tIns="0" rIns="0" bIns="0" rtlCol="0" anchor="t"/>
          <a:lstStyle/>
          <a:p>
            <a:pPr marL="0" indent="0">
              <a:lnSpc>
                <a:spcPts val="2850"/>
              </a:lnSpc>
              <a:buNone/>
            </a:pPr>
            <a:r>
              <a:rPr lang="en-US" sz="1750" dirty="0">
                <a:latin typeface="Source Sans Pro" pitchFamily="34" charset="0"/>
                <a:ea typeface="Source Sans Pro" pitchFamily="34" charset="-122"/>
                <a:cs typeface="Source Sans Pro" pitchFamily="34" charset="-120"/>
              </a:rPr>
              <a:t>1</a:t>
            </a:r>
            <a:endParaRPr lang="en-US" sz="1750" dirty="0"/>
          </a:p>
        </p:txBody>
      </p:sp>
      <p:sp>
        <p:nvSpPr>
          <p:cNvPr id="11" name="Text 7"/>
          <p:cNvSpPr/>
          <p:nvPr/>
        </p:nvSpPr>
        <p:spPr>
          <a:xfrm>
            <a:off x="4802624" y="2824758"/>
            <a:ext cx="3313152" cy="1814513"/>
          </a:xfrm>
          <a:prstGeom prst="rect">
            <a:avLst/>
          </a:prstGeom>
          <a:noFill/>
          <a:ln/>
        </p:spPr>
        <p:txBody>
          <a:bodyPr wrap="square" lIns="0" tIns="0" rIns="0" bIns="0" rtlCol="0" anchor="t"/>
          <a:lstStyle/>
          <a:p>
            <a:pPr marL="0" indent="0">
              <a:lnSpc>
                <a:spcPts val="2850"/>
              </a:lnSpc>
              <a:buNone/>
            </a:pPr>
            <a:r>
              <a:rPr lang="en-US" sz="1750" dirty="0">
                <a:latin typeface="Source Sans Pro" pitchFamily="34" charset="0"/>
                <a:ea typeface="Source Sans Pro" pitchFamily="34" charset="-122"/>
                <a:cs typeface="Source Sans Pro" pitchFamily="34" charset="-120"/>
              </a:rPr>
              <a:t>Go to the "Purchase Orders" list within the Purchase module. Review the details of the generated purchase order to ensure all the information is correct.</a:t>
            </a:r>
            <a:endParaRPr lang="en-US" sz="1750" dirty="0"/>
          </a:p>
        </p:txBody>
      </p:sp>
      <p:sp>
        <p:nvSpPr>
          <p:cNvPr id="12" name="Shape 8"/>
          <p:cNvSpPr/>
          <p:nvPr/>
        </p:nvSpPr>
        <p:spPr>
          <a:xfrm>
            <a:off x="801410" y="4782979"/>
            <a:ext cx="7541181" cy="2464832"/>
          </a:xfrm>
          <a:prstGeom prst="rect">
            <a:avLst/>
          </a:prstGeom>
          <a:solidFill>
            <a:srgbClr val="FFFFFF">
              <a:alpha val="4000"/>
            </a:srgbClr>
          </a:solidFill>
          <a:ln/>
        </p:spPr>
        <p:txBody>
          <a:bodyPr/>
          <a:lstStyle/>
          <a:p>
            <a:endParaRPr lang="en-US" dirty="0"/>
          </a:p>
        </p:txBody>
      </p:sp>
      <p:sp>
        <p:nvSpPr>
          <p:cNvPr id="13" name="Text 9"/>
          <p:cNvSpPr/>
          <p:nvPr/>
        </p:nvSpPr>
        <p:spPr>
          <a:xfrm>
            <a:off x="1028224" y="4926687"/>
            <a:ext cx="3313152" cy="362903"/>
          </a:xfrm>
          <a:prstGeom prst="rect">
            <a:avLst/>
          </a:prstGeom>
          <a:noFill/>
          <a:ln/>
        </p:spPr>
        <p:txBody>
          <a:bodyPr wrap="none" lIns="0" tIns="0" rIns="0" bIns="0" rtlCol="0" anchor="t"/>
          <a:lstStyle/>
          <a:p>
            <a:pPr marL="0" indent="0">
              <a:lnSpc>
                <a:spcPts val="2850"/>
              </a:lnSpc>
              <a:buNone/>
            </a:pPr>
            <a:r>
              <a:rPr lang="en-US" sz="1750" dirty="0">
                <a:latin typeface="Source Sans Pro" pitchFamily="34" charset="0"/>
                <a:ea typeface="Source Sans Pro" pitchFamily="34" charset="-122"/>
                <a:cs typeface="Source Sans Pro" pitchFamily="34" charset="-120"/>
              </a:rPr>
              <a:t>2</a:t>
            </a:r>
            <a:endParaRPr lang="en-US" sz="1750" dirty="0"/>
          </a:p>
        </p:txBody>
      </p:sp>
      <p:sp>
        <p:nvSpPr>
          <p:cNvPr id="14" name="Text 10"/>
          <p:cNvSpPr/>
          <p:nvPr/>
        </p:nvSpPr>
        <p:spPr>
          <a:xfrm>
            <a:off x="4802624" y="4926687"/>
            <a:ext cx="3313152" cy="2177415"/>
          </a:xfrm>
          <a:prstGeom prst="rect">
            <a:avLst/>
          </a:prstGeom>
          <a:noFill/>
          <a:ln/>
        </p:spPr>
        <p:txBody>
          <a:bodyPr wrap="square" lIns="0" tIns="0" rIns="0" bIns="0" rtlCol="0" anchor="t"/>
          <a:lstStyle/>
          <a:p>
            <a:pPr marL="0" indent="0">
              <a:lnSpc>
                <a:spcPts val="2850"/>
              </a:lnSpc>
              <a:buNone/>
            </a:pPr>
            <a:r>
              <a:rPr lang="en-US" sz="1750" dirty="0">
                <a:latin typeface="Source Sans Pro" pitchFamily="34" charset="0"/>
                <a:ea typeface="Source Sans Pro" pitchFamily="34" charset="-122"/>
                <a:cs typeface="Source Sans Pro" pitchFamily="34" charset="-120"/>
              </a:rPr>
              <a:t>After verifying the purchase order details, click "Approve" to authorize the purchase. This step signifies your approval of the order and initiates the procurement process.</a:t>
            </a:r>
            <a:endParaRPr lang="en-US" sz="1750" dirty="0"/>
          </a:p>
        </p:txBody>
      </p:sp>
    </p:spTree>
    <p:extLst>
      <p:ext uri="{BB962C8B-B14F-4D97-AF65-F5344CB8AC3E}">
        <p14:creationId xmlns:p14="http://schemas.microsoft.com/office/powerpoint/2010/main" val="683362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314"/>
          </a:xfrm>
          <a:prstGeom prst="rect">
            <a:avLst/>
          </a:prstGeom>
        </p:spPr>
      </p:pic>
      <p:pic>
        <p:nvPicPr>
          <p:cNvPr id="3" name="Image 1" descr="preencoded.png"/>
          <p:cNvPicPr>
            <a:picLocks noChangeAspect="1"/>
          </p:cNvPicPr>
          <p:nvPr/>
        </p:nvPicPr>
        <p:blipFill>
          <a:blip r:embed="rId4"/>
          <a:stretch>
            <a:fillRect/>
          </a:stretch>
        </p:blipFill>
        <p:spPr>
          <a:xfrm>
            <a:off x="9407723" y="1580555"/>
            <a:ext cx="4958834" cy="5069205"/>
          </a:xfrm>
          <a:prstGeom prst="rect">
            <a:avLst/>
          </a:prstGeom>
        </p:spPr>
      </p:pic>
      <p:sp>
        <p:nvSpPr>
          <p:cNvPr id="4" name="Text 0"/>
          <p:cNvSpPr/>
          <p:nvPr/>
        </p:nvSpPr>
        <p:spPr>
          <a:xfrm>
            <a:off x="738426" y="580192"/>
            <a:ext cx="5275064" cy="659368"/>
          </a:xfrm>
          <a:prstGeom prst="rect">
            <a:avLst/>
          </a:prstGeom>
          <a:noFill/>
          <a:ln/>
        </p:spPr>
        <p:txBody>
          <a:bodyPr wrap="none" lIns="0" tIns="0" rIns="0" bIns="0" rtlCol="0" anchor="t"/>
          <a:lstStyle/>
          <a:p>
            <a:pPr marL="0" indent="0">
              <a:lnSpc>
                <a:spcPts val="5150"/>
              </a:lnSpc>
              <a:buNone/>
            </a:pPr>
            <a:r>
              <a:rPr lang="en-US" sz="4150" dirty="0">
                <a:latin typeface="MuseoModerno Medium" pitchFamily="34" charset="0"/>
                <a:ea typeface="MuseoModerno Medium" pitchFamily="34" charset="-122"/>
                <a:cs typeface="MuseoModerno Medium" pitchFamily="34" charset="-120"/>
              </a:rPr>
              <a:t>Receipt of Goods</a:t>
            </a:r>
            <a:endParaRPr lang="en-US" sz="4150" dirty="0"/>
          </a:p>
        </p:txBody>
      </p:sp>
      <p:sp>
        <p:nvSpPr>
          <p:cNvPr id="5" name="Shape 1"/>
          <p:cNvSpPr/>
          <p:nvPr/>
        </p:nvSpPr>
        <p:spPr>
          <a:xfrm>
            <a:off x="1043464" y="1556028"/>
            <a:ext cx="22860" cy="6094095"/>
          </a:xfrm>
          <a:prstGeom prst="roundRect">
            <a:avLst>
              <a:gd name="adj" fmla="val 138453"/>
            </a:avLst>
          </a:prstGeom>
          <a:solidFill>
            <a:srgbClr val="D9D4C9"/>
          </a:solidFill>
          <a:ln/>
        </p:spPr>
        <p:txBody>
          <a:bodyPr/>
          <a:lstStyle/>
          <a:p>
            <a:endParaRPr lang="en-US"/>
          </a:p>
        </p:txBody>
      </p:sp>
      <p:sp>
        <p:nvSpPr>
          <p:cNvPr id="6" name="Shape 2"/>
          <p:cNvSpPr/>
          <p:nvPr/>
        </p:nvSpPr>
        <p:spPr>
          <a:xfrm>
            <a:off x="1269385" y="2019181"/>
            <a:ext cx="738426" cy="22860"/>
          </a:xfrm>
          <a:prstGeom prst="roundRect">
            <a:avLst>
              <a:gd name="adj" fmla="val 138453"/>
            </a:avLst>
          </a:prstGeom>
          <a:solidFill>
            <a:srgbClr val="D9D4C9"/>
          </a:solidFill>
          <a:ln/>
        </p:spPr>
        <p:txBody>
          <a:bodyPr/>
          <a:lstStyle/>
          <a:p>
            <a:endParaRPr lang="en-US"/>
          </a:p>
        </p:txBody>
      </p:sp>
      <p:sp>
        <p:nvSpPr>
          <p:cNvPr id="7" name="Shape 3"/>
          <p:cNvSpPr/>
          <p:nvPr/>
        </p:nvSpPr>
        <p:spPr>
          <a:xfrm>
            <a:off x="817543" y="1793319"/>
            <a:ext cx="474702" cy="474702"/>
          </a:xfrm>
          <a:prstGeom prst="roundRect">
            <a:avLst>
              <a:gd name="adj" fmla="val 6667"/>
            </a:avLst>
          </a:prstGeom>
          <a:solidFill>
            <a:srgbClr val="F3EEE3"/>
          </a:solidFill>
          <a:ln/>
        </p:spPr>
        <p:txBody>
          <a:bodyPr/>
          <a:lstStyle/>
          <a:p>
            <a:endParaRPr lang="en-US"/>
          </a:p>
        </p:txBody>
      </p:sp>
      <p:sp>
        <p:nvSpPr>
          <p:cNvPr id="8" name="Text 4"/>
          <p:cNvSpPr/>
          <p:nvPr/>
        </p:nvSpPr>
        <p:spPr>
          <a:xfrm>
            <a:off x="980658" y="1872377"/>
            <a:ext cx="148471" cy="316468"/>
          </a:xfrm>
          <a:prstGeom prst="rect">
            <a:avLst/>
          </a:prstGeom>
          <a:noFill/>
          <a:ln/>
        </p:spPr>
        <p:txBody>
          <a:bodyPr wrap="none" lIns="0" tIns="0" rIns="0" bIns="0" rtlCol="0" anchor="t"/>
          <a:lstStyle/>
          <a:p>
            <a:pPr marL="0" indent="0" algn="ctr">
              <a:lnSpc>
                <a:spcPts val="2450"/>
              </a:lnSpc>
              <a:buNone/>
            </a:pPr>
            <a:r>
              <a:rPr lang="en-US" sz="2450" dirty="0">
                <a:solidFill>
                  <a:srgbClr val="2B4150"/>
                </a:solidFill>
                <a:latin typeface="MuseoModerno Medium" pitchFamily="34" charset="0"/>
                <a:ea typeface="MuseoModerno Medium" pitchFamily="34" charset="-122"/>
                <a:cs typeface="MuseoModerno Medium" pitchFamily="34" charset="-120"/>
              </a:rPr>
              <a:t>1</a:t>
            </a:r>
            <a:endParaRPr lang="en-US" sz="2450" dirty="0"/>
          </a:p>
        </p:txBody>
      </p:sp>
      <p:sp>
        <p:nvSpPr>
          <p:cNvPr id="9" name="Text 5"/>
          <p:cNvSpPr/>
          <p:nvPr/>
        </p:nvSpPr>
        <p:spPr>
          <a:xfrm>
            <a:off x="2215396" y="1767007"/>
            <a:ext cx="2886551" cy="329565"/>
          </a:xfrm>
          <a:prstGeom prst="rect">
            <a:avLst/>
          </a:prstGeom>
          <a:noFill/>
          <a:ln/>
        </p:spPr>
        <p:txBody>
          <a:bodyPr wrap="none" lIns="0" tIns="0" rIns="0" bIns="0" rtlCol="0" anchor="t"/>
          <a:lstStyle/>
          <a:p>
            <a:pPr marL="0" indent="0" algn="l">
              <a:lnSpc>
                <a:spcPts val="2550"/>
              </a:lnSpc>
              <a:buNone/>
            </a:pPr>
            <a:r>
              <a:rPr lang="en-US" sz="2050" dirty="0">
                <a:latin typeface="MuseoModerno Medium" pitchFamily="34" charset="0"/>
                <a:ea typeface="MuseoModerno Medium" pitchFamily="34" charset="-122"/>
                <a:cs typeface="MuseoModerno Medium" pitchFamily="34" charset="-120"/>
              </a:rPr>
              <a:t>Confirm Goods Receipt</a:t>
            </a:r>
            <a:endParaRPr lang="en-US" sz="2050" dirty="0"/>
          </a:p>
        </p:txBody>
      </p:sp>
      <p:sp>
        <p:nvSpPr>
          <p:cNvPr id="10" name="Text 6"/>
          <p:cNvSpPr/>
          <p:nvPr/>
        </p:nvSpPr>
        <p:spPr>
          <a:xfrm>
            <a:off x="2215396" y="2223135"/>
            <a:ext cx="6190178" cy="1012627"/>
          </a:xfrm>
          <a:prstGeom prst="rect">
            <a:avLst/>
          </a:prstGeom>
          <a:noFill/>
          <a:ln/>
        </p:spPr>
        <p:txBody>
          <a:bodyPr wrap="square" lIns="0" tIns="0" rIns="0" bIns="0" rtlCol="0" anchor="t"/>
          <a:lstStyle/>
          <a:p>
            <a:pPr marL="0" indent="0" algn="l">
              <a:lnSpc>
                <a:spcPts val="2650"/>
              </a:lnSpc>
              <a:buNone/>
            </a:pPr>
            <a:r>
              <a:rPr lang="en-US" sz="1650" dirty="0">
                <a:latin typeface="Source Sans Pro" pitchFamily="34" charset="0"/>
                <a:ea typeface="Source Sans Pro" pitchFamily="34" charset="-122"/>
                <a:cs typeface="Source Sans Pro" pitchFamily="34" charset="-120"/>
              </a:rPr>
              <a:t>Navigate to the "Inventory" module in Odoo and select "Receipts". This is where you'll manage the receipt of goods purchased through purchase orders.</a:t>
            </a:r>
            <a:endParaRPr lang="en-US" sz="1650" dirty="0"/>
          </a:p>
        </p:txBody>
      </p:sp>
      <p:sp>
        <p:nvSpPr>
          <p:cNvPr id="11" name="Shape 7"/>
          <p:cNvSpPr/>
          <p:nvPr/>
        </p:nvSpPr>
        <p:spPr>
          <a:xfrm>
            <a:off x="1269385" y="4120872"/>
            <a:ext cx="738426" cy="22860"/>
          </a:xfrm>
          <a:prstGeom prst="roundRect">
            <a:avLst>
              <a:gd name="adj" fmla="val 138453"/>
            </a:avLst>
          </a:prstGeom>
          <a:solidFill>
            <a:srgbClr val="D9D4C9"/>
          </a:solidFill>
          <a:ln/>
        </p:spPr>
        <p:txBody>
          <a:bodyPr/>
          <a:lstStyle/>
          <a:p>
            <a:endParaRPr lang="en-US"/>
          </a:p>
        </p:txBody>
      </p:sp>
      <p:sp>
        <p:nvSpPr>
          <p:cNvPr id="12" name="Shape 8"/>
          <p:cNvSpPr/>
          <p:nvPr/>
        </p:nvSpPr>
        <p:spPr>
          <a:xfrm>
            <a:off x="817543" y="3895011"/>
            <a:ext cx="474702" cy="474702"/>
          </a:xfrm>
          <a:prstGeom prst="roundRect">
            <a:avLst>
              <a:gd name="adj" fmla="val 6667"/>
            </a:avLst>
          </a:prstGeom>
          <a:solidFill>
            <a:srgbClr val="F3EEE3"/>
          </a:solidFill>
          <a:ln/>
        </p:spPr>
        <p:txBody>
          <a:bodyPr/>
          <a:lstStyle/>
          <a:p>
            <a:endParaRPr lang="en-US"/>
          </a:p>
        </p:txBody>
      </p:sp>
      <p:sp>
        <p:nvSpPr>
          <p:cNvPr id="13" name="Text 9"/>
          <p:cNvSpPr/>
          <p:nvPr/>
        </p:nvSpPr>
        <p:spPr>
          <a:xfrm>
            <a:off x="966847" y="3974068"/>
            <a:ext cx="175974" cy="316468"/>
          </a:xfrm>
          <a:prstGeom prst="rect">
            <a:avLst/>
          </a:prstGeom>
          <a:noFill/>
          <a:ln/>
        </p:spPr>
        <p:txBody>
          <a:bodyPr wrap="none" lIns="0" tIns="0" rIns="0" bIns="0" rtlCol="0" anchor="t"/>
          <a:lstStyle/>
          <a:p>
            <a:pPr marL="0" indent="0" algn="ctr">
              <a:lnSpc>
                <a:spcPts val="2450"/>
              </a:lnSpc>
              <a:buNone/>
            </a:pPr>
            <a:r>
              <a:rPr lang="en-US" sz="2450" dirty="0">
                <a:solidFill>
                  <a:srgbClr val="2B4150"/>
                </a:solidFill>
                <a:latin typeface="MuseoModerno Medium" pitchFamily="34" charset="0"/>
                <a:ea typeface="MuseoModerno Medium" pitchFamily="34" charset="-122"/>
                <a:cs typeface="MuseoModerno Medium" pitchFamily="34" charset="-120"/>
              </a:rPr>
              <a:t>2</a:t>
            </a:r>
            <a:endParaRPr lang="en-US" sz="2450" dirty="0"/>
          </a:p>
        </p:txBody>
      </p:sp>
      <p:sp>
        <p:nvSpPr>
          <p:cNvPr id="14" name="Text 10"/>
          <p:cNvSpPr/>
          <p:nvPr/>
        </p:nvSpPr>
        <p:spPr>
          <a:xfrm>
            <a:off x="2215396" y="3868698"/>
            <a:ext cx="2637473" cy="329565"/>
          </a:xfrm>
          <a:prstGeom prst="rect">
            <a:avLst/>
          </a:prstGeom>
          <a:noFill/>
          <a:ln/>
        </p:spPr>
        <p:txBody>
          <a:bodyPr wrap="none" lIns="0" tIns="0" rIns="0" bIns="0" rtlCol="0" anchor="t"/>
          <a:lstStyle/>
          <a:p>
            <a:pPr marL="0" indent="0" algn="l">
              <a:lnSpc>
                <a:spcPts val="2550"/>
              </a:lnSpc>
              <a:buNone/>
            </a:pPr>
            <a:r>
              <a:rPr lang="en-US" sz="2050" dirty="0">
                <a:latin typeface="MuseoModerno Medium" pitchFamily="34" charset="0"/>
                <a:ea typeface="MuseoModerno Medium" pitchFamily="34" charset="-122"/>
                <a:cs typeface="MuseoModerno Medium" pitchFamily="34" charset="-120"/>
              </a:rPr>
              <a:t>Receive Products</a:t>
            </a:r>
            <a:endParaRPr lang="en-US" sz="2050" dirty="0"/>
          </a:p>
        </p:txBody>
      </p:sp>
      <p:sp>
        <p:nvSpPr>
          <p:cNvPr id="15" name="Text 11"/>
          <p:cNvSpPr/>
          <p:nvPr/>
        </p:nvSpPr>
        <p:spPr>
          <a:xfrm>
            <a:off x="2215396" y="4324826"/>
            <a:ext cx="6190178" cy="1012627"/>
          </a:xfrm>
          <a:prstGeom prst="rect">
            <a:avLst/>
          </a:prstGeom>
          <a:noFill/>
          <a:ln/>
        </p:spPr>
        <p:txBody>
          <a:bodyPr wrap="square" lIns="0" tIns="0" rIns="0" bIns="0" rtlCol="0" anchor="t"/>
          <a:lstStyle/>
          <a:p>
            <a:pPr marL="0" indent="0" algn="l">
              <a:lnSpc>
                <a:spcPts val="2650"/>
              </a:lnSpc>
              <a:buNone/>
            </a:pPr>
            <a:r>
              <a:rPr lang="en-US" sz="1650" dirty="0">
                <a:latin typeface="Source Sans Pro" pitchFamily="34" charset="0"/>
                <a:ea typeface="Source Sans Pro" pitchFamily="34" charset="-122"/>
                <a:cs typeface="Source Sans Pro" pitchFamily="34" charset="-120"/>
              </a:rPr>
              <a:t>Find the relevant purchase order in the "Receipts" list and click the "Receive Products" button. This action will open a form to record the actual receipt of the goods.</a:t>
            </a:r>
            <a:endParaRPr lang="en-US" sz="1650" dirty="0"/>
          </a:p>
        </p:txBody>
      </p:sp>
      <p:sp>
        <p:nvSpPr>
          <p:cNvPr id="16" name="Shape 12"/>
          <p:cNvSpPr/>
          <p:nvPr/>
        </p:nvSpPr>
        <p:spPr>
          <a:xfrm>
            <a:off x="1269385" y="6222563"/>
            <a:ext cx="738426" cy="22860"/>
          </a:xfrm>
          <a:prstGeom prst="roundRect">
            <a:avLst>
              <a:gd name="adj" fmla="val 138453"/>
            </a:avLst>
          </a:prstGeom>
          <a:solidFill>
            <a:srgbClr val="D9D4C9"/>
          </a:solidFill>
          <a:ln/>
        </p:spPr>
        <p:txBody>
          <a:bodyPr/>
          <a:lstStyle/>
          <a:p>
            <a:endParaRPr lang="en-US"/>
          </a:p>
        </p:txBody>
      </p:sp>
      <p:sp>
        <p:nvSpPr>
          <p:cNvPr id="17" name="Shape 13"/>
          <p:cNvSpPr/>
          <p:nvPr/>
        </p:nvSpPr>
        <p:spPr>
          <a:xfrm>
            <a:off x="817543" y="5996702"/>
            <a:ext cx="474702" cy="474702"/>
          </a:xfrm>
          <a:prstGeom prst="roundRect">
            <a:avLst>
              <a:gd name="adj" fmla="val 6667"/>
            </a:avLst>
          </a:prstGeom>
          <a:solidFill>
            <a:srgbClr val="F3EEE3"/>
          </a:solidFill>
          <a:ln/>
        </p:spPr>
        <p:txBody>
          <a:bodyPr/>
          <a:lstStyle/>
          <a:p>
            <a:endParaRPr lang="en-US"/>
          </a:p>
        </p:txBody>
      </p:sp>
      <p:sp>
        <p:nvSpPr>
          <p:cNvPr id="18" name="Text 14"/>
          <p:cNvSpPr/>
          <p:nvPr/>
        </p:nvSpPr>
        <p:spPr>
          <a:xfrm>
            <a:off x="965895" y="6075759"/>
            <a:ext cx="177879" cy="316468"/>
          </a:xfrm>
          <a:prstGeom prst="rect">
            <a:avLst/>
          </a:prstGeom>
          <a:noFill/>
          <a:ln/>
        </p:spPr>
        <p:txBody>
          <a:bodyPr wrap="none" lIns="0" tIns="0" rIns="0" bIns="0" rtlCol="0" anchor="t"/>
          <a:lstStyle/>
          <a:p>
            <a:pPr marL="0" indent="0" algn="ctr">
              <a:lnSpc>
                <a:spcPts val="2450"/>
              </a:lnSpc>
              <a:buNone/>
            </a:pPr>
            <a:r>
              <a:rPr lang="en-US" sz="2450" dirty="0">
                <a:solidFill>
                  <a:srgbClr val="2B4150"/>
                </a:solidFill>
                <a:latin typeface="MuseoModerno Medium" pitchFamily="34" charset="0"/>
                <a:ea typeface="MuseoModerno Medium" pitchFamily="34" charset="-122"/>
                <a:cs typeface="MuseoModerno Medium" pitchFamily="34" charset="-120"/>
              </a:rPr>
              <a:t>3</a:t>
            </a:r>
            <a:endParaRPr lang="en-US" sz="2450" dirty="0"/>
          </a:p>
        </p:txBody>
      </p:sp>
      <p:sp>
        <p:nvSpPr>
          <p:cNvPr id="19" name="Text 15"/>
          <p:cNvSpPr/>
          <p:nvPr/>
        </p:nvSpPr>
        <p:spPr>
          <a:xfrm>
            <a:off x="2215396" y="5970389"/>
            <a:ext cx="3550325" cy="329565"/>
          </a:xfrm>
          <a:prstGeom prst="rect">
            <a:avLst/>
          </a:prstGeom>
          <a:noFill/>
          <a:ln/>
        </p:spPr>
        <p:txBody>
          <a:bodyPr wrap="none" lIns="0" tIns="0" rIns="0" bIns="0" rtlCol="0" anchor="t"/>
          <a:lstStyle/>
          <a:p>
            <a:pPr marL="0" indent="0" algn="l">
              <a:lnSpc>
                <a:spcPts val="2550"/>
              </a:lnSpc>
              <a:buNone/>
            </a:pPr>
            <a:r>
              <a:rPr lang="en-US" sz="2050" dirty="0">
                <a:latin typeface="MuseoModerno Medium" pitchFamily="34" charset="0"/>
                <a:ea typeface="MuseoModerno Medium" pitchFamily="34" charset="-122"/>
                <a:cs typeface="MuseoModerno Medium" pitchFamily="34" charset="-120"/>
              </a:rPr>
              <a:t>Review Received Quantities</a:t>
            </a:r>
            <a:endParaRPr lang="en-US" sz="2050" dirty="0"/>
          </a:p>
        </p:txBody>
      </p:sp>
      <p:sp>
        <p:nvSpPr>
          <p:cNvPr id="20" name="Text 16"/>
          <p:cNvSpPr/>
          <p:nvPr/>
        </p:nvSpPr>
        <p:spPr>
          <a:xfrm>
            <a:off x="2215396" y="6426518"/>
            <a:ext cx="6190178" cy="1012627"/>
          </a:xfrm>
          <a:prstGeom prst="rect">
            <a:avLst/>
          </a:prstGeom>
          <a:noFill/>
          <a:ln/>
        </p:spPr>
        <p:txBody>
          <a:bodyPr wrap="square" lIns="0" tIns="0" rIns="0" bIns="0" rtlCol="0" anchor="t"/>
          <a:lstStyle/>
          <a:p>
            <a:pPr marL="0" indent="0" algn="l">
              <a:lnSpc>
                <a:spcPts val="2650"/>
              </a:lnSpc>
              <a:buNone/>
            </a:pPr>
            <a:r>
              <a:rPr lang="en-US" sz="1650" dirty="0">
                <a:latin typeface="Source Sans Pro" pitchFamily="34" charset="0"/>
                <a:ea typeface="Source Sans Pro" pitchFamily="34" charset="-122"/>
                <a:cs typeface="Source Sans Pro" pitchFamily="34" charset="-120"/>
              </a:rPr>
              <a:t>Enter the quantities of products actually received in the form. This step ensures the record reflects the actual goods received. Finally, click "Validate" to confirm the goods receipt.</a:t>
            </a:r>
            <a:endParaRPr lang="en-US" sz="1650" dirty="0"/>
          </a:p>
        </p:txBody>
      </p:sp>
    </p:spTree>
    <p:extLst>
      <p:ext uri="{BB962C8B-B14F-4D97-AF65-F5344CB8AC3E}">
        <p14:creationId xmlns:p14="http://schemas.microsoft.com/office/powerpoint/2010/main" val="1728857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934"/>
          </a:xfrm>
          <a:prstGeom prst="rect">
            <a:avLst/>
          </a:prstGeom>
        </p:spPr>
      </p:pic>
      <p:pic>
        <p:nvPicPr>
          <p:cNvPr id="3" name="Image 1" descr="preencoded.png"/>
          <p:cNvPicPr>
            <a:picLocks noChangeAspect="1"/>
          </p:cNvPicPr>
          <p:nvPr/>
        </p:nvPicPr>
        <p:blipFill>
          <a:blip r:embed="rId4"/>
          <a:stretch>
            <a:fillRect/>
          </a:stretch>
        </p:blipFill>
        <p:spPr>
          <a:xfrm>
            <a:off x="9463087" y="261937"/>
            <a:ext cx="4848225" cy="7709059"/>
          </a:xfrm>
          <a:prstGeom prst="rect">
            <a:avLst/>
          </a:prstGeom>
        </p:spPr>
      </p:pic>
      <p:sp>
        <p:nvSpPr>
          <p:cNvPr id="4" name="Text 0"/>
          <p:cNvSpPr/>
          <p:nvPr/>
        </p:nvSpPr>
        <p:spPr>
          <a:xfrm>
            <a:off x="733425" y="576263"/>
            <a:ext cx="5238869" cy="654844"/>
          </a:xfrm>
          <a:prstGeom prst="rect">
            <a:avLst/>
          </a:prstGeom>
          <a:noFill/>
          <a:ln/>
        </p:spPr>
        <p:txBody>
          <a:bodyPr wrap="none" lIns="0" tIns="0" rIns="0" bIns="0" rtlCol="0" anchor="t"/>
          <a:lstStyle/>
          <a:p>
            <a:pPr marL="0" indent="0">
              <a:lnSpc>
                <a:spcPts val="5150"/>
              </a:lnSpc>
              <a:buNone/>
            </a:pPr>
            <a:r>
              <a:rPr lang="en-US" sz="4100" dirty="0">
                <a:latin typeface="MuseoModerno Medium" pitchFamily="34" charset="0"/>
                <a:ea typeface="MuseoModerno Medium" pitchFamily="34" charset="-122"/>
                <a:cs typeface="MuseoModerno Medium" pitchFamily="34" charset="-120"/>
              </a:rPr>
              <a:t>Vendor Bill Creation</a:t>
            </a:r>
            <a:endParaRPr lang="en-US" sz="4100" dirty="0"/>
          </a:p>
        </p:txBody>
      </p:sp>
      <p:sp>
        <p:nvSpPr>
          <p:cNvPr id="5" name="Shape 1"/>
          <p:cNvSpPr/>
          <p:nvPr/>
        </p:nvSpPr>
        <p:spPr>
          <a:xfrm>
            <a:off x="733425" y="1545431"/>
            <a:ext cx="7677150" cy="6111240"/>
          </a:xfrm>
          <a:prstGeom prst="roundRect">
            <a:avLst>
              <a:gd name="adj" fmla="val 514"/>
            </a:avLst>
          </a:prstGeom>
          <a:noFill/>
          <a:ln w="7620">
            <a:solidFill>
              <a:srgbClr val="000000">
                <a:alpha val="8000"/>
              </a:srgbClr>
            </a:solidFill>
            <a:prstDash val="solid"/>
          </a:ln>
        </p:spPr>
        <p:txBody>
          <a:bodyPr/>
          <a:lstStyle/>
          <a:p>
            <a:endParaRPr lang="en-US"/>
          </a:p>
        </p:txBody>
      </p:sp>
      <p:sp>
        <p:nvSpPr>
          <p:cNvPr id="6" name="Shape 2"/>
          <p:cNvSpPr/>
          <p:nvPr/>
        </p:nvSpPr>
        <p:spPr>
          <a:xfrm>
            <a:off x="741045" y="1553051"/>
            <a:ext cx="7661910" cy="601980"/>
          </a:xfrm>
          <a:prstGeom prst="rect">
            <a:avLst/>
          </a:prstGeom>
          <a:solidFill>
            <a:srgbClr val="FFFFFF">
              <a:alpha val="4000"/>
            </a:srgbClr>
          </a:solidFill>
          <a:ln/>
        </p:spPr>
        <p:txBody>
          <a:bodyPr/>
          <a:lstStyle/>
          <a:p>
            <a:endParaRPr lang="en-US"/>
          </a:p>
        </p:txBody>
      </p:sp>
      <p:sp>
        <p:nvSpPr>
          <p:cNvPr id="7" name="Text 3"/>
          <p:cNvSpPr/>
          <p:nvPr/>
        </p:nvSpPr>
        <p:spPr>
          <a:xfrm>
            <a:off x="950595" y="1686401"/>
            <a:ext cx="3408045" cy="335280"/>
          </a:xfrm>
          <a:prstGeom prst="rect">
            <a:avLst/>
          </a:prstGeom>
          <a:noFill/>
          <a:ln/>
        </p:spPr>
        <p:txBody>
          <a:bodyPr wrap="none" lIns="0" tIns="0" rIns="0" bIns="0" rtlCol="0" anchor="t"/>
          <a:lstStyle/>
          <a:p>
            <a:pPr marL="0" indent="0">
              <a:lnSpc>
                <a:spcPts val="2600"/>
              </a:lnSpc>
              <a:buNone/>
            </a:pPr>
            <a:r>
              <a:rPr lang="en-US" sz="1650" dirty="0">
                <a:latin typeface="Source Sans Pro" pitchFamily="34" charset="0"/>
                <a:ea typeface="Source Sans Pro" pitchFamily="34" charset="-122"/>
                <a:cs typeface="Source Sans Pro" pitchFamily="34" charset="-120"/>
              </a:rPr>
              <a:t>Step</a:t>
            </a:r>
            <a:endParaRPr lang="en-US" sz="1650" dirty="0"/>
          </a:p>
        </p:txBody>
      </p:sp>
      <p:sp>
        <p:nvSpPr>
          <p:cNvPr id="8" name="Text 4"/>
          <p:cNvSpPr/>
          <p:nvPr/>
        </p:nvSpPr>
        <p:spPr>
          <a:xfrm>
            <a:off x="4785360" y="1686401"/>
            <a:ext cx="3408045" cy="335280"/>
          </a:xfrm>
          <a:prstGeom prst="rect">
            <a:avLst/>
          </a:prstGeom>
          <a:noFill/>
          <a:ln/>
        </p:spPr>
        <p:txBody>
          <a:bodyPr wrap="none" lIns="0" tIns="0" rIns="0" bIns="0" rtlCol="0" anchor="t"/>
          <a:lstStyle/>
          <a:p>
            <a:pPr marL="0" indent="0">
              <a:lnSpc>
                <a:spcPts val="2600"/>
              </a:lnSpc>
              <a:buNone/>
            </a:pPr>
            <a:r>
              <a:rPr lang="en-US" sz="1650" dirty="0">
                <a:latin typeface="Source Sans Pro" pitchFamily="34" charset="0"/>
                <a:ea typeface="Source Sans Pro" pitchFamily="34" charset="-122"/>
                <a:cs typeface="Source Sans Pro" pitchFamily="34" charset="-120"/>
              </a:rPr>
              <a:t>Action</a:t>
            </a:r>
            <a:endParaRPr lang="en-US" sz="1650" dirty="0"/>
          </a:p>
        </p:txBody>
      </p:sp>
      <p:sp>
        <p:nvSpPr>
          <p:cNvPr id="9" name="Shape 5"/>
          <p:cNvSpPr/>
          <p:nvPr/>
        </p:nvSpPr>
        <p:spPr>
          <a:xfrm>
            <a:off x="741045" y="2155031"/>
            <a:ext cx="7661910" cy="1607820"/>
          </a:xfrm>
          <a:prstGeom prst="rect">
            <a:avLst/>
          </a:prstGeom>
          <a:solidFill>
            <a:srgbClr val="000000">
              <a:alpha val="4000"/>
            </a:srgbClr>
          </a:solidFill>
          <a:ln/>
        </p:spPr>
        <p:txBody>
          <a:bodyPr/>
          <a:lstStyle/>
          <a:p>
            <a:endParaRPr lang="en-US" dirty="0"/>
          </a:p>
        </p:txBody>
      </p:sp>
      <p:sp>
        <p:nvSpPr>
          <p:cNvPr id="10" name="Text 6"/>
          <p:cNvSpPr/>
          <p:nvPr/>
        </p:nvSpPr>
        <p:spPr>
          <a:xfrm>
            <a:off x="950595" y="2288381"/>
            <a:ext cx="3408045" cy="335280"/>
          </a:xfrm>
          <a:prstGeom prst="rect">
            <a:avLst/>
          </a:prstGeom>
          <a:noFill/>
          <a:ln/>
        </p:spPr>
        <p:txBody>
          <a:bodyPr wrap="none" lIns="0" tIns="0" rIns="0" bIns="0" rtlCol="0" anchor="t"/>
          <a:lstStyle/>
          <a:p>
            <a:pPr marL="0" indent="0">
              <a:lnSpc>
                <a:spcPts val="2600"/>
              </a:lnSpc>
              <a:buNone/>
            </a:pPr>
            <a:r>
              <a:rPr lang="en-US" sz="1650" dirty="0">
                <a:latin typeface="Source Sans Pro" pitchFamily="34" charset="0"/>
                <a:ea typeface="Source Sans Pro" pitchFamily="34" charset="-122"/>
                <a:cs typeface="Source Sans Pro" pitchFamily="34" charset="-120"/>
              </a:rPr>
              <a:t>1</a:t>
            </a:r>
            <a:endParaRPr lang="en-US" sz="1650" dirty="0"/>
          </a:p>
        </p:txBody>
      </p:sp>
      <p:sp>
        <p:nvSpPr>
          <p:cNvPr id="11" name="Text 7"/>
          <p:cNvSpPr/>
          <p:nvPr/>
        </p:nvSpPr>
        <p:spPr>
          <a:xfrm>
            <a:off x="4785360" y="2288381"/>
            <a:ext cx="3408045" cy="1341120"/>
          </a:xfrm>
          <a:prstGeom prst="rect">
            <a:avLst/>
          </a:prstGeom>
          <a:noFill/>
          <a:ln/>
        </p:spPr>
        <p:txBody>
          <a:bodyPr wrap="square" lIns="0" tIns="0" rIns="0" bIns="0" rtlCol="0" anchor="t"/>
          <a:lstStyle/>
          <a:p>
            <a:pPr marL="0" indent="0">
              <a:lnSpc>
                <a:spcPts val="2600"/>
              </a:lnSpc>
              <a:buNone/>
            </a:pPr>
            <a:r>
              <a:rPr lang="en-US" sz="1650" dirty="0">
                <a:latin typeface="Source Sans Pro" pitchFamily="34" charset="0"/>
                <a:ea typeface="Source Sans Pro" pitchFamily="34" charset="-122"/>
                <a:cs typeface="Source Sans Pro" pitchFamily="34" charset="-120"/>
              </a:rPr>
              <a:t>Navigate to the "Vendor Bills" menu in the Purchase module and click "Create". This will open a form for creating a new vendor bill.</a:t>
            </a:r>
            <a:endParaRPr lang="en-US" sz="1650" dirty="0"/>
          </a:p>
        </p:txBody>
      </p:sp>
      <p:sp>
        <p:nvSpPr>
          <p:cNvPr id="12" name="Shape 8"/>
          <p:cNvSpPr/>
          <p:nvPr/>
        </p:nvSpPr>
        <p:spPr>
          <a:xfrm>
            <a:off x="741045" y="3762851"/>
            <a:ext cx="7661910" cy="2278380"/>
          </a:xfrm>
          <a:prstGeom prst="rect">
            <a:avLst/>
          </a:prstGeom>
          <a:solidFill>
            <a:srgbClr val="FFFFFF">
              <a:alpha val="4000"/>
            </a:srgbClr>
          </a:solidFill>
          <a:ln/>
        </p:spPr>
        <p:txBody>
          <a:bodyPr/>
          <a:lstStyle/>
          <a:p>
            <a:endParaRPr lang="en-US"/>
          </a:p>
        </p:txBody>
      </p:sp>
      <p:sp>
        <p:nvSpPr>
          <p:cNvPr id="13" name="Text 9"/>
          <p:cNvSpPr/>
          <p:nvPr/>
        </p:nvSpPr>
        <p:spPr>
          <a:xfrm>
            <a:off x="950595" y="3896201"/>
            <a:ext cx="3408045" cy="335280"/>
          </a:xfrm>
          <a:prstGeom prst="rect">
            <a:avLst/>
          </a:prstGeom>
          <a:noFill/>
          <a:ln/>
        </p:spPr>
        <p:txBody>
          <a:bodyPr wrap="none" lIns="0" tIns="0" rIns="0" bIns="0" rtlCol="0" anchor="t"/>
          <a:lstStyle/>
          <a:p>
            <a:pPr marL="0" indent="0">
              <a:lnSpc>
                <a:spcPts val="2600"/>
              </a:lnSpc>
              <a:buNone/>
            </a:pPr>
            <a:r>
              <a:rPr lang="en-US" sz="1650" dirty="0">
                <a:latin typeface="Source Sans Pro" pitchFamily="34" charset="0"/>
                <a:ea typeface="Source Sans Pro" pitchFamily="34" charset="-122"/>
                <a:cs typeface="Source Sans Pro" pitchFamily="34" charset="-120"/>
              </a:rPr>
              <a:t>2</a:t>
            </a:r>
            <a:endParaRPr lang="en-US" sz="1650" dirty="0"/>
          </a:p>
        </p:txBody>
      </p:sp>
      <p:sp>
        <p:nvSpPr>
          <p:cNvPr id="14" name="Text 10"/>
          <p:cNvSpPr/>
          <p:nvPr/>
        </p:nvSpPr>
        <p:spPr>
          <a:xfrm>
            <a:off x="4785360" y="3896201"/>
            <a:ext cx="3408045" cy="2011680"/>
          </a:xfrm>
          <a:prstGeom prst="rect">
            <a:avLst/>
          </a:prstGeom>
          <a:noFill/>
          <a:ln/>
        </p:spPr>
        <p:txBody>
          <a:bodyPr wrap="square" lIns="0" tIns="0" rIns="0" bIns="0" rtlCol="0" anchor="t"/>
          <a:lstStyle/>
          <a:p>
            <a:pPr marL="0" indent="0">
              <a:lnSpc>
                <a:spcPts val="2600"/>
              </a:lnSpc>
              <a:buNone/>
            </a:pPr>
            <a:r>
              <a:rPr lang="en-US" sz="1650" dirty="0">
                <a:latin typeface="Source Sans Pro" pitchFamily="34" charset="0"/>
                <a:ea typeface="Source Sans Pro" pitchFamily="34" charset="-122"/>
                <a:cs typeface="Source Sans Pro" pitchFamily="34" charset="-120"/>
              </a:rPr>
              <a:t>In the bill creation form, select the associated purchase order for which you are creating the bill. Then, enter the necessary details, such as the bill date, vendor, and any additional information.</a:t>
            </a:r>
            <a:endParaRPr lang="en-US" sz="1650" dirty="0"/>
          </a:p>
        </p:txBody>
      </p:sp>
      <p:sp>
        <p:nvSpPr>
          <p:cNvPr id="15" name="Shape 11"/>
          <p:cNvSpPr/>
          <p:nvPr/>
        </p:nvSpPr>
        <p:spPr>
          <a:xfrm>
            <a:off x="741045" y="6041231"/>
            <a:ext cx="7661910" cy="1607820"/>
          </a:xfrm>
          <a:prstGeom prst="rect">
            <a:avLst/>
          </a:prstGeom>
          <a:solidFill>
            <a:srgbClr val="000000">
              <a:alpha val="4000"/>
            </a:srgbClr>
          </a:solidFill>
          <a:ln/>
        </p:spPr>
        <p:txBody>
          <a:bodyPr/>
          <a:lstStyle/>
          <a:p>
            <a:endParaRPr lang="en-US" dirty="0"/>
          </a:p>
        </p:txBody>
      </p:sp>
      <p:sp>
        <p:nvSpPr>
          <p:cNvPr id="16" name="Text 12"/>
          <p:cNvSpPr/>
          <p:nvPr/>
        </p:nvSpPr>
        <p:spPr>
          <a:xfrm>
            <a:off x="950595" y="6174581"/>
            <a:ext cx="3408045" cy="335280"/>
          </a:xfrm>
          <a:prstGeom prst="rect">
            <a:avLst/>
          </a:prstGeom>
          <a:noFill/>
          <a:ln/>
        </p:spPr>
        <p:txBody>
          <a:bodyPr wrap="none" lIns="0" tIns="0" rIns="0" bIns="0" rtlCol="0" anchor="t"/>
          <a:lstStyle/>
          <a:p>
            <a:pPr marL="0" indent="0">
              <a:lnSpc>
                <a:spcPts val="2600"/>
              </a:lnSpc>
              <a:buNone/>
            </a:pPr>
            <a:r>
              <a:rPr lang="en-US" sz="1650" dirty="0">
                <a:latin typeface="Source Sans Pro" pitchFamily="34" charset="0"/>
                <a:ea typeface="Source Sans Pro" pitchFamily="34" charset="-122"/>
                <a:cs typeface="Source Sans Pro" pitchFamily="34" charset="-120"/>
              </a:rPr>
              <a:t>3</a:t>
            </a:r>
            <a:endParaRPr lang="en-US" sz="1650" dirty="0"/>
          </a:p>
        </p:txBody>
      </p:sp>
      <p:sp>
        <p:nvSpPr>
          <p:cNvPr id="17" name="Text 13"/>
          <p:cNvSpPr/>
          <p:nvPr/>
        </p:nvSpPr>
        <p:spPr>
          <a:xfrm>
            <a:off x="4785360" y="6174581"/>
            <a:ext cx="3408045" cy="1341120"/>
          </a:xfrm>
          <a:prstGeom prst="rect">
            <a:avLst/>
          </a:prstGeom>
          <a:noFill/>
          <a:ln/>
        </p:spPr>
        <p:txBody>
          <a:bodyPr wrap="square" lIns="0" tIns="0" rIns="0" bIns="0" rtlCol="0" anchor="t"/>
          <a:lstStyle/>
          <a:p>
            <a:pPr marL="0" indent="0">
              <a:lnSpc>
                <a:spcPts val="2600"/>
              </a:lnSpc>
              <a:buNone/>
            </a:pPr>
            <a:r>
              <a:rPr lang="en-US" sz="1650" dirty="0">
                <a:latin typeface="Source Sans Pro" pitchFamily="34" charset="0"/>
                <a:ea typeface="Source Sans Pro" pitchFamily="34" charset="-122"/>
                <a:cs typeface="Source Sans Pro" pitchFamily="34" charset="-120"/>
              </a:rPr>
              <a:t>Carefully review the bill details to ensure they match the purchase order. Once everything is correct, click "Validate" to finalize the bill.</a:t>
            </a:r>
            <a:endParaRPr lang="en-US" sz="1650" dirty="0"/>
          </a:p>
        </p:txBody>
      </p:sp>
    </p:spTree>
    <p:extLst>
      <p:ext uri="{BB962C8B-B14F-4D97-AF65-F5344CB8AC3E}">
        <p14:creationId xmlns:p14="http://schemas.microsoft.com/office/powerpoint/2010/main" val="386441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A13CA-3248-A145-E7E7-BF57A3BF54CC}"/>
              </a:ext>
            </a:extLst>
          </p:cNvPr>
          <p:cNvSpPr>
            <a:spLocks noGrp="1"/>
          </p:cNvSpPr>
          <p:nvPr>
            <p:ph type="title"/>
          </p:nvPr>
        </p:nvSpPr>
        <p:spPr>
          <a:xfrm>
            <a:off x="1326583" y="3139148"/>
            <a:ext cx="12618720" cy="1590676"/>
          </a:xfrm>
        </p:spPr>
        <p:txBody>
          <a:bodyPr>
            <a:norm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7200" dirty="0"/>
              <a:t>Sales Module </a:t>
            </a:r>
          </a:p>
        </p:txBody>
      </p:sp>
    </p:spTree>
    <p:extLst>
      <p:ext uri="{BB962C8B-B14F-4D97-AF65-F5344CB8AC3E}">
        <p14:creationId xmlns:p14="http://schemas.microsoft.com/office/powerpoint/2010/main" val="665125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47268-21D5-50E4-44BE-50A116B60916}"/>
              </a:ext>
            </a:extLst>
          </p:cNvPr>
          <p:cNvSpPr>
            <a:spLocks noGrp="1"/>
          </p:cNvSpPr>
          <p:nvPr>
            <p:ph type="title"/>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dirty="0"/>
              <a:t>Items Sales Module Implementation</a:t>
            </a:r>
          </a:p>
        </p:txBody>
      </p:sp>
      <p:sp>
        <p:nvSpPr>
          <p:cNvPr id="3" name="Content Placeholder 2">
            <a:extLst>
              <a:ext uri="{FF2B5EF4-FFF2-40B4-BE49-F238E27FC236}">
                <a16:creationId xmlns:a16="http://schemas.microsoft.com/office/drawing/2014/main" id="{538DB300-8C4D-6DA5-970F-0875E899B6A8}"/>
              </a:ext>
            </a:extLst>
          </p:cNvPr>
          <p:cNvSpPr>
            <a:spLocks noGrp="1"/>
          </p:cNvSpPr>
          <p:nvPr>
            <p:ph idx="1"/>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160" dirty="0">
                <a:effectLst/>
                <a:latin typeface="Calibri" panose="020F0502020204030204" pitchFamily="34" charset="0"/>
                <a:ea typeface="Calibri" panose="020F0502020204030204" pitchFamily="34" charset="0"/>
                <a:cs typeface="Arial" panose="020B0604020202020204" pitchFamily="34" charset="0"/>
              </a:rPr>
              <a:t>Create sales Order Quotations.</a:t>
            </a:r>
          </a:p>
          <a:p>
            <a:r>
              <a:rPr lang="en-US" sz="2160" kern="100" dirty="0">
                <a:effectLst/>
                <a:latin typeface="Calibri" panose="020F0502020204030204" pitchFamily="34" charset="0"/>
                <a:ea typeface="Calibri" panose="020F0502020204030204" pitchFamily="34" charset="0"/>
                <a:cs typeface="Arial" panose="020B0604020202020204" pitchFamily="34" charset="0"/>
              </a:rPr>
              <a:t>Create Margin.</a:t>
            </a:r>
          </a:p>
          <a:p>
            <a:r>
              <a:rPr lang="en-US" sz="2160" kern="100" dirty="0">
                <a:effectLst/>
                <a:latin typeface="Calibri" panose="020F0502020204030204" pitchFamily="34" charset="0"/>
                <a:ea typeface="Calibri" panose="020F0502020204030204" pitchFamily="34" charset="0"/>
                <a:cs typeface="Arial" panose="020B0604020202020204" pitchFamily="34" charset="0"/>
              </a:rPr>
              <a:t>Create Pricelists.</a:t>
            </a:r>
          </a:p>
          <a:p>
            <a:r>
              <a:rPr lang="en-US" sz="2160" dirty="0">
                <a:effectLst/>
                <a:latin typeface="Calibri" panose="020F0502020204030204" pitchFamily="34" charset="0"/>
                <a:ea typeface="Calibri" panose="020F0502020204030204" pitchFamily="34" charset="0"/>
                <a:cs typeface="Arial" panose="020B0604020202020204" pitchFamily="34" charset="0"/>
              </a:rPr>
              <a:t>Create Discounts &amp; Gift Card.</a:t>
            </a:r>
          </a:p>
          <a:p>
            <a:r>
              <a:rPr lang="en-US" sz="2160" kern="100" dirty="0">
                <a:effectLst/>
                <a:latin typeface="Calibri" panose="020F0502020204030204" pitchFamily="34" charset="0"/>
                <a:ea typeface="Calibri" panose="020F0502020204030204" pitchFamily="34" charset="0"/>
                <a:cs typeface="Arial" panose="020B0604020202020204" pitchFamily="34" charset="0"/>
              </a:rPr>
              <a:t>Shipping Methods.</a:t>
            </a:r>
          </a:p>
          <a:p>
            <a:r>
              <a:rPr lang="en-US" sz="2160" kern="100" dirty="0">
                <a:effectLst/>
                <a:latin typeface="Calibri" panose="020F0502020204030204" pitchFamily="34" charset="0"/>
                <a:ea typeface="Calibri" panose="020F0502020204030204" pitchFamily="34" charset="0"/>
                <a:cs typeface="Arial" panose="020B0604020202020204" pitchFamily="34" charset="0"/>
              </a:rPr>
              <a:t>Order To </a:t>
            </a:r>
            <a:r>
              <a:rPr lang="en-US" kern="100" dirty="0">
                <a:latin typeface="Calibri" panose="020F0502020204030204" pitchFamily="34" charset="0"/>
                <a:ea typeface="Calibri" panose="020F0502020204030204" pitchFamily="34" charset="0"/>
                <a:cs typeface="Arial" panose="020B0604020202020204" pitchFamily="34" charset="0"/>
              </a:rPr>
              <a:t>I</a:t>
            </a:r>
            <a:r>
              <a:rPr lang="en-US" sz="2160" kern="100" dirty="0">
                <a:effectLst/>
                <a:latin typeface="Calibri" panose="020F0502020204030204" pitchFamily="34" charset="0"/>
                <a:ea typeface="Calibri" panose="020F0502020204030204" pitchFamily="34" charset="0"/>
                <a:cs typeface="Arial" panose="020B0604020202020204" pitchFamily="34" charset="0"/>
              </a:rPr>
              <a:t>nvoice.</a:t>
            </a:r>
          </a:p>
          <a:p>
            <a:r>
              <a:rPr lang="en-US" sz="2160" kern="100" dirty="0">
                <a:effectLst/>
                <a:latin typeface="Calibri" panose="020F0502020204030204" pitchFamily="34" charset="0"/>
                <a:ea typeface="Calibri" panose="020F0502020204030204" pitchFamily="34" charset="0"/>
                <a:cs typeface="Arial" panose="020B0604020202020204" pitchFamily="34" charset="0"/>
              </a:rPr>
              <a:t>Order To Upsell.</a:t>
            </a:r>
          </a:p>
          <a:p>
            <a:r>
              <a:rPr lang="en-US" sz="2160" kern="100" dirty="0">
                <a:effectLst/>
                <a:latin typeface="Calibri" panose="020F0502020204030204" pitchFamily="34" charset="0"/>
                <a:ea typeface="Calibri" panose="020F0502020204030204" pitchFamily="34" charset="0"/>
                <a:cs typeface="Arial" panose="020B0604020202020204" pitchFamily="34" charset="0"/>
              </a:rPr>
              <a:t>Create Discounts.</a:t>
            </a:r>
          </a:p>
          <a:p>
            <a:r>
              <a:rPr lang="en-US" sz="2160" kern="100" dirty="0">
                <a:effectLst/>
                <a:latin typeface="Calibri" panose="020F0502020204030204" pitchFamily="34" charset="0"/>
                <a:ea typeface="Calibri" panose="020F0502020204030204" pitchFamily="34" charset="0"/>
                <a:cs typeface="Arial" panose="020B0604020202020204" pitchFamily="34" charset="0"/>
              </a:rPr>
              <a:t>Lock Confirmed Sales.</a:t>
            </a:r>
          </a:p>
          <a:p>
            <a:r>
              <a:rPr lang="en-US" sz="2160" kern="100" dirty="0">
                <a:effectLst/>
                <a:latin typeface="Calibri" panose="020F0502020204030204" pitchFamily="34" charset="0"/>
                <a:ea typeface="Calibri" panose="020F0502020204030204" pitchFamily="34" charset="0"/>
                <a:cs typeface="Arial" panose="020B0604020202020204" pitchFamily="34" charset="0"/>
              </a:rPr>
              <a:t>Sale Warnings and </a:t>
            </a:r>
            <a:r>
              <a:rPr lang="en-US" sz="2160" dirty="0">
                <a:effectLst/>
                <a:latin typeface="Calibri" panose="020F0502020204030204" pitchFamily="34" charset="0"/>
                <a:ea typeface="Calibri" panose="020F0502020204030204" pitchFamily="34" charset="0"/>
                <a:cs typeface="Arial" panose="020B0604020202020204" pitchFamily="34" charset="0"/>
              </a:rPr>
              <a:t>Blocking Messages </a:t>
            </a:r>
            <a:r>
              <a:rPr lang="en-US" sz="2160" kern="100" dirty="0">
                <a:effectLst/>
                <a:latin typeface="Calibri" panose="020F0502020204030204" pitchFamily="34" charset="0"/>
                <a:ea typeface="Calibri" panose="020F0502020204030204" pitchFamily="34" charset="0"/>
                <a:cs typeface="Arial" panose="020B0604020202020204" pitchFamily="34" charset="0"/>
              </a:rPr>
              <a:t>(Customers, Products).</a:t>
            </a:r>
          </a:p>
          <a:p>
            <a:r>
              <a:rPr lang="en-US" sz="2160" kern="100" dirty="0">
                <a:latin typeface="Calibri" panose="020F0502020204030204" pitchFamily="34" charset="0"/>
                <a:ea typeface="Calibri" panose="020F0502020204030204" pitchFamily="34" charset="0"/>
                <a:cs typeface="Arial" panose="020B0604020202020204" pitchFamily="34" charset="0"/>
              </a:rPr>
              <a:t>Sales Reporting.</a:t>
            </a:r>
          </a:p>
          <a:p>
            <a:endParaRPr lang="en-US" sz="216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917323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A8421-BFF1-5C89-FED2-0E7389BBFE93}"/>
              </a:ext>
            </a:extLst>
          </p:cNvPr>
          <p:cNvSpPr>
            <a:spLocks noGrp="1"/>
          </p:cNvSpPr>
          <p:nvPr>
            <p:ph type="title"/>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7200" dirty="0">
                <a:effectLst/>
                <a:latin typeface="Calibri" panose="020F0502020204030204" pitchFamily="34" charset="0"/>
                <a:ea typeface="Calibri" panose="020F0502020204030204" pitchFamily="34" charset="0"/>
                <a:cs typeface="Arial" panose="020B0604020202020204" pitchFamily="34" charset="0"/>
              </a:rPr>
              <a:t>Create sales Order Quotations</a:t>
            </a:r>
            <a:br>
              <a:rPr lang="en-US" sz="72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40863916-9561-AF0F-82C8-D36DD287AB6F}"/>
              </a:ext>
            </a:extLst>
          </p:cNvPr>
          <p:cNvSpPr>
            <a:spLocks noGrp="1"/>
          </p:cNvSpPr>
          <p:nvPr>
            <p:ph type="body" idx="1"/>
          </p:nvPr>
        </p:nvSpPr>
        <p:spPr/>
        <p:txBody>
          <a:bodyPr>
            <a:norm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342900" indent="-342900">
              <a:lnSpc>
                <a:spcPct val="107000"/>
              </a:lnSpc>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Orders&gt;&gt; Quotations (Add Information, Add a section) &gt;&gt; send By Email&gt;&gt; Confirm</a:t>
            </a:r>
          </a:p>
          <a:p>
            <a:pPr marL="342900" indent="-342900">
              <a:lnSpc>
                <a:spcPct val="107000"/>
              </a:lnSpc>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Pdf Quote, Quotation / Order</a:t>
            </a:r>
          </a:p>
          <a:p>
            <a:pPr marL="342900" indent="-342900">
              <a:lnSpc>
                <a:spcPct val="107000"/>
              </a:lnSpc>
              <a:spcAft>
                <a:spcPts val="800"/>
              </a:spcAft>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163189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244D-D401-504A-D84B-DD0DAD15CFCE}"/>
              </a:ext>
            </a:extLst>
          </p:cNvPr>
          <p:cNvSpPr>
            <a:spLocks noGrp="1"/>
          </p:cNvSpPr>
          <p:nvPr>
            <p:ph type="title"/>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7200" kern="100" dirty="0">
                <a:effectLst/>
                <a:latin typeface="Calibri" panose="020F0502020204030204" pitchFamily="34" charset="0"/>
                <a:ea typeface="Calibri" panose="020F0502020204030204" pitchFamily="34" charset="0"/>
                <a:cs typeface="Arial" panose="020B0604020202020204" pitchFamily="34" charset="0"/>
              </a:rPr>
              <a:t>Create Margin</a:t>
            </a:r>
            <a:br>
              <a:rPr lang="en-US" sz="72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36261152-FFFE-89DB-BCD6-4D5EB0019A25}"/>
              </a:ext>
            </a:extLst>
          </p:cNvPr>
          <p:cNvSpPr>
            <a:spLocks noGrp="1"/>
          </p:cNvSpPr>
          <p:nvPr>
            <p:ph type="body" idx="1"/>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342900" indent="-342900">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Arial" panose="020B0604020202020204" pitchFamily="34" charset="0"/>
              </a:rPr>
              <a:t>Configuration&gt;&gt;Setting&gt;&gt;Margins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922819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65660-D86A-29AB-EFE1-7C3D60C51B9C}"/>
              </a:ext>
            </a:extLst>
          </p:cNvPr>
          <p:cNvSpPr>
            <a:spLocks noGrp="1"/>
          </p:cNvSpPr>
          <p:nvPr>
            <p:ph type="title"/>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7200" kern="100" dirty="0">
                <a:effectLst/>
                <a:latin typeface="Calibri" panose="020F0502020204030204" pitchFamily="34" charset="0"/>
                <a:ea typeface="Calibri" panose="020F0502020204030204" pitchFamily="34" charset="0"/>
                <a:cs typeface="Arial" panose="020B0604020202020204" pitchFamily="34" charset="0"/>
              </a:rPr>
              <a:t>Create Pricelists</a:t>
            </a:r>
            <a:br>
              <a:rPr lang="en-US" sz="72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4428794B-DFCF-A5A0-4120-74646B39C5EC}"/>
              </a:ext>
            </a:extLst>
          </p:cNvPr>
          <p:cNvSpPr>
            <a:spLocks noGrp="1"/>
          </p:cNvSpPr>
          <p:nvPr>
            <p:ph type="body" idx="1"/>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342900" indent="-34290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Configuration&gt;&gt; Settings&gt;&gt;Pricelist</a:t>
            </a:r>
          </a:p>
          <a:p>
            <a:pPr marL="342900" indent="-34290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Products&gt;&gt;Pricelist</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146144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2968347"/>
            <a:ext cx="6172200" cy="771525"/>
          </a:xfrm>
          <a:prstGeom prst="rect">
            <a:avLst/>
          </a:prstGeom>
          <a:noFill/>
          <a:ln/>
        </p:spPr>
        <p:txBody>
          <a:bodyPr wrap="none" lIns="0" tIns="0" rIns="0" bIns="0" rtlCol="0" anchor="t"/>
          <a:lstStyle/>
          <a:p>
            <a:pPr marL="0" indent="0">
              <a:lnSpc>
                <a:spcPts val="6050"/>
              </a:lnSpc>
              <a:buNone/>
            </a:pPr>
            <a:r>
              <a:rPr lang="en-US" sz="4850" dirty="0">
                <a:solidFill>
                  <a:srgbClr val="030303"/>
                </a:solidFill>
                <a:latin typeface="DM Sans Semi Bold" pitchFamily="34" charset="0"/>
                <a:ea typeface="DM Sans Semi Bold" pitchFamily="34" charset="-122"/>
                <a:cs typeface="DM Sans Semi Bold" pitchFamily="34" charset="-120"/>
              </a:rPr>
              <a:t>Proposed Solution</a:t>
            </a:r>
            <a:endParaRPr lang="en-US" sz="4850" dirty="0"/>
          </a:p>
        </p:txBody>
      </p:sp>
      <p:sp>
        <p:nvSpPr>
          <p:cNvPr id="3" name="Text 1"/>
          <p:cNvSpPr/>
          <p:nvPr/>
        </p:nvSpPr>
        <p:spPr>
          <a:xfrm>
            <a:off x="864037" y="4110157"/>
            <a:ext cx="3086100" cy="385763"/>
          </a:xfrm>
          <a:prstGeom prst="rect">
            <a:avLst/>
          </a:prstGeom>
          <a:noFill/>
          <a:ln/>
        </p:spPr>
        <p:txBody>
          <a:bodyPr wrap="none" lIns="0" tIns="0" rIns="0" bIns="0" rtlCol="0" anchor="t"/>
          <a:lstStyle/>
          <a:p>
            <a:pPr marL="0" indent="0">
              <a:lnSpc>
                <a:spcPts val="3000"/>
              </a:lnSpc>
              <a:buNone/>
            </a:pPr>
            <a:r>
              <a:rPr lang="en-US" sz="2400" dirty="0">
                <a:latin typeface="DM Sans Semi Bold" pitchFamily="34" charset="0"/>
                <a:ea typeface="DM Sans Semi Bold" pitchFamily="34" charset="-122"/>
                <a:cs typeface="DM Sans Semi Bold" pitchFamily="34" charset="-120"/>
              </a:rPr>
              <a:t>Technologies Used</a:t>
            </a:r>
            <a:endParaRPr lang="en-US" sz="2400" dirty="0"/>
          </a:p>
        </p:txBody>
      </p:sp>
      <p:sp>
        <p:nvSpPr>
          <p:cNvPr id="4" name="Text 2"/>
          <p:cNvSpPr/>
          <p:nvPr/>
        </p:nvSpPr>
        <p:spPr>
          <a:xfrm>
            <a:off x="864037" y="4866203"/>
            <a:ext cx="12902327" cy="395049"/>
          </a:xfrm>
          <a:prstGeom prst="rect">
            <a:avLst/>
          </a:prstGeom>
          <a:noFill/>
          <a:ln/>
        </p:spPr>
        <p:txBody>
          <a:bodyPr wrap="none" lIns="0" tIns="0" rIns="0" bIns="0" rtlCol="0" anchor="t"/>
          <a:lstStyle/>
          <a:p>
            <a:pPr marL="0" indent="0">
              <a:lnSpc>
                <a:spcPts val="3100"/>
              </a:lnSpc>
              <a:buNone/>
            </a:pPr>
            <a:r>
              <a:rPr lang="en-US" sz="1900" dirty="0">
                <a:latin typeface="Inter Medium" pitchFamily="34" charset="0"/>
                <a:ea typeface="Inter Medium" pitchFamily="34" charset="-122"/>
                <a:cs typeface="Inter Medium" pitchFamily="34" charset="-120"/>
              </a:rPr>
              <a:t>Odoo ERP</a:t>
            </a:r>
            <a:endParaRPr lang="en-US" sz="19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6091-5D66-39E2-0762-BA16F30AE7DC}"/>
              </a:ext>
            </a:extLst>
          </p:cNvPr>
          <p:cNvSpPr>
            <a:spLocks noGrp="1"/>
          </p:cNvSpPr>
          <p:nvPr>
            <p:ph type="title"/>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7200" dirty="0">
                <a:effectLst/>
                <a:latin typeface="Calibri" panose="020F0502020204030204" pitchFamily="34" charset="0"/>
                <a:ea typeface="Calibri" panose="020F0502020204030204" pitchFamily="34" charset="0"/>
                <a:cs typeface="Arial" panose="020B0604020202020204" pitchFamily="34" charset="0"/>
              </a:rPr>
              <a:t>Create Discounts &amp; Gift Card</a:t>
            </a:r>
            <a:br>
              <a:rPr lang="en-US" sz="72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520BE7C3-F978-C2BE-F584-65AC7C126877}"/>
              </a:ext>
            </a:extLst>
          </p:cNvPr>
          <p:cNvSpPr>
            <a:spLocks noGrp="1"/>
          </p:cNvSpPr>
          <p:nvPr>
            <p:ph type="body" idx="1"/>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285750" indent="-285750">
              <a:lnSpc>
                <a:spcPct val="107000"/>
              </a:lnSpc>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Products&gt;&gt;Discount &amp; loyalty&gt;&gt;NEW (Add Information) &gt;&gt;Generate Coupons </a:t>
            </a:r>
          </a:p>
          <a:p>
            <a:pPr marL="285750" indent="-285750">
              <a:lnSpc>
                <a:spcPct val="107000"/>
              </a:lnSpc>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(Coupons Discounts) Products&gt;&gt;Discount &amp; loyalty&gt;&gt;New</a:t>
            </a:r>
          </a:p>
          <a:p>
            <a:pPr marL="342900" indent="-34290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Coupons&gt;&gt;Coupon Code&gt;&gt;Add Coupon in Sales quotation</a:t>
            </a:r>
          </a:p>
          <a:p>
            <a:pPr marL="342900" indent="-342900">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135130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CC9C-E4D5-8674-E294-6EAAF1121750}"/>
              </a:ext>
            </a:extLst>
          </p:cNvPr>
          <p:cNvSpPr>
            <a:spLocks noGrp="1"/>
          </p:cNvSpPr>
          <p:nvPr>
            <p:ph type="title"/>
          </p:nvPr>
        </p:nvSpPr>
        <p:spPr/>
        <p:txBody>
          <a:bodyPr/>
          <a:lstStyle/>
          <a:p>
            <a:pPr algn="ctr"/>
            <a:r>
              <a:rPr lang="en-US" sz="7200" kern="100" dirty="0">
                <a:effectLst/>
                <a:latin typeface="Calibri" panose="020F0502020204030204" pitchFamily="34" charset="0"/>
                <a:ea typeface="Calibri" panose="020F0502020204030204" pitchFamily="34" charset="0"/>
                <a:cs typeface="Arial" panose="020B0604020202020204" pitchFamily="34" charset="0"/>
              </a:rPr>
              <a:t>Shipping Methods.</a:t>
            </a:r>
            <a:br>
              <a:rPr lang="en-US" sz="72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037BE4F1-B633-38A6-9E6F-4B2CEA5DC7BA}"/>
              </a:ext>
            </a:extLst>
          </p:cNvPr>
          <p:cNvSpPr>
            <a:spLocks noGrp="1"/>
          </p:cNvSpPr>
          <p:nvPr>
            <p:ph type="body" idx="1"/>
          </p:nvPr>
        </p:nvSpPr>
        <p:spPr/>
        <p:txBody>
          <a:bodyPr/>
          <a:lstStyle/>
          <a:p>
            <a:pPr marL="342900" indent="-342900" defTabSz="1097280">
              <a:buFont typeface="Arial" panose="020B0604020202020204" pitchFamily="34" charset="0"/>
              <a:buChar char="•"/>
            </a:pPr>
            <a:r>
              <a:rPr lang="en-US" sz="1800" kern="100" dirty="0">
                <a:solidFill>
                  <a:schemeClr val="tx1"/>
                </a:solidFill>
                <a:latin typeface="Calibri" panose="020F0502020204030204" pitchFamily="34" charset="0"/>
                <a:cs typeface="Arial" panose="020B0604020202020204" pitchFamily="34" charset="0"/>
              </a:rPr>
              <a:t>Configurations&gt;&gt;Settings&gt;&gt;Delivery Methods</a:t>
            </a:r>
          </a:p>
          <a:p>
            <a:pPr marL="342900" indent="-342900" defTabSz="1097280">
              <a:buFont typeface="Arial" panose="020B0604020202020204" pitchFamily="34" charset="0"/>
              <a:buChar char="•"/>
            </a:pPr>
            <a:r>
              <a:rPr lang="en-US" sz="1800" kern="100" dirty="0">
                <a:solidFill>
                  <a:schemeClr val="tx1"/>
                </a:solidFill>
                <a:latin typeface="Calibri" panose="020F0502020204030204" pitchFamily="34" charset="0"/>
                <a:cs typeface="Arial" panose="020B0604020202020204" pitchFamily="34" charset="0"/>
              </a:rPr>
              <a:t>Configurations&gt;&gt;Shipping Methods&gt;&gt;new</a:t>
            </a:r>
          </a:p>
          <a:p>
            <a:pPr marL="342900" indent="-342900" defTabSz="1097280">
              <a:buFont typeface="Arial" panose="020B0604020202020204" pitchFamily="34" charset="0"/>
              <a:buChar char="•"/>
            </a:pPr>
            <a:r>
              <a:rPr lang="en-US" sz="1800" kern="100" dirty="0">
                <a:solidFill>
                  <a:schemeClr val="tx1"/>
                </a:solidFill>
                <a:latin typeface="Calibri" panose="020F0502020204030204" pitchFamily="34" charset="0"/>
                <a:cs typeface="Arial" panose="020B0604020202020204" pitchFamily="34" charset="0"/>
              </a:rPr>
              <a:t>Quotations&gt;&gt;Add Shipping </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76679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6EDE5-72A3-C1B6-20E0-F5F50CFB674C}"/>
              </a:ext>
            </a:extLst>
          </p:cNvPr>
          <p:cNvSpPr>
            <a:spLocks noGrp="1"/>
          </p:cNvSpPr>
          <p:nvPr>
            <p:ph type="title"/>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7200" kern="100" dirty="0">
                <a:effectLst/>
                <a:latin typeface="Calibri" panose="020F0502020204030204" pitchFamily="34" charset="0"/>
                <a:ea typeface="Calibri" panose="020F0502020204030204" pitchFamily="34" charset="0"/>
                <a:cs typeface="Arial" panose="020B0604020202020204" pitchFamily="34" charset="0"/>
              </a:rPr>
              <a:t>Order To </a:t>
            </a:r>
            <a:r>
              <a:rPr lang="en-US" sz="7200" kern="100" dirty="0">
                <a:latin typeface="Calibri" panose="020F0502020204030204" pitchFamily="34" charset="0"/>
                <a:ea typeface="Calibri" panose="020F0502020204030204" pitchFamily="34" charset="0"/>
                <a:cs typeface="Arial" panose="020B0604020202020204" pitchFamily="34" charset="0"/>
              </a:rPr>
              <a:t>I</a:t>
            </a:r>
            <a:r>
              <a:rPr lang="en-US" sz="7200" kern="100" dirty="0">
                <a:effectLst/>
                <a:latin typeface="Calibri" panose="020F0502020204030204" pitchFamily="34" charset="0"/>
                <a:ea typeface="Calibri" panose="020F0502020204030204" pitchFamily="34" charset="0"/>
                <a:cs typeface="Arial" panose="020B0604020202020204" pitchFamily="34" charset="0"/>
              </a:rPr>
              <a:t>nvoice</a:t>
            </a:r>
            <a:br>
              <a:rPr lang="en-US" sz="72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7C4A099F-5292-7D03-5B33-A5E1DFC0418C}"/>
              </a:ext>
            </a:extLst>
          </p:cNvPr>
          <p:cNvSpPr>
            <a:spLocks noGrp="1"/>
          </p:cNvSpPr>
          <p:nvPr>
            <p:ph type="body" idx="1"/>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To Invoice&gt;&gt;order To Invoice</a:t>
            </a:r>
          </a:p>
        </p:txBody>
      </p:sp>
    </p:spTree>
    <p:extLst>
      <p:ext uri="{BB962C8B-B14F-4D97-AF65-F5344CB8AC3E}">
        <p14:creationId xmlns:p14="http://schemas.microsoft.com/office/powerpoint/2010/main" val="3309901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75CF-C3FF-DA81-531C-21927F37B39B}"/>
              </a:ext>
            </a:extLst>
          </p:cNvPr>
          <p:cNvSpPr>
            <a:spLocks noGrp="1"/>
          </p:cNvSpPr>
          <p:nvPr>
            <p:ph type="title"/>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7200" kern="100" dirty="0">
                <a:effectLst/>
                <a:latin typeface="Calibri" panose="020F0502020204030204" pitchFamily="34" charset="0"/>
                <a:ea typeface="Calibri" panose="020F0502020204030204" pitchFamily="34" charset="0"/>
                <a:cs typeface="Arial" panose="020B0604020202020204" pitchFamily="34" charset="0"/>
              </a:rPr>
              <a:t>Order To Upsell</a:t>
            </a:r>
            <a:br>
              <a:rPr lang="en-US" sz="72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CCC80C67-6218-F5E0-CB22-A1DAED8BF2AF}"/>
              </a:ext>
            </a:extLst>
          </p:cNvPr>
          <p:cNvSpPr>
            <a:spLocks noGrp="1"/>
          </p:cNvSpPr>
          <p:nvPr>
            <p:ph type="body" idx="1"/>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To Invoice&gt;&gt;order To Upsell</a:t>
            </a:r>
          </a:p>
          <a:p>
            <a:endParaRPr lang="en-US" dirty="0"/>
          </a:p>
        </p:txBody>
      </p:sp>
    </p:spTree>
    <p:extLst>
      <p:ext uri="{BB962C8B-B14F-4D97-AF65-F5344CB8AC3E}">
        <p14:creationId xmlns:p14="http://schemas.microsoft.com/office/powerpoint/2010/main" val="10165192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6A312-3C18-A87F-C2AC-53FA83559B0B}"/>
              </a:ext>
            </a:extLst>
          </p:cNvPr>
          <p:cNvSpPr>
            <a:spLocks noGrp="1"/>
          </p:cNvSpPr>
          <p:nvPr>
            <p:ph type="title"/>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7200" kern="100" dirty="0">
                <a:effectLst/>
                <a:latin typeface="Calibri" panose="020F0502020204030204" pitchFamily="34" charset="0"/>
                <a:ea typeface="Calibri" panose="020F0502020204030204" pitchFamily="34" charset="0"/>
                <a:cs typeface="Arial" panose="020B0604020202020204" pitchFamily="34" charset="0"/>
              </a:rPr>
              <a:t>Create Discounts</a:t>
            </a:r>
            <a:br>
              <a:rPr lang="en-US" sz="72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520B6169-FBB8-FBE6-1BD9-12213F5B2293}"/>
              </a:ext>
            </a:extLst>
          </p:cNvPr>
          <p:cNvSpPr>
            <a:spLocks noGrp="1"/>
          </p:cNvSpPr>
          <p:nvPr>
            <p:ph type="body" idx="1"/>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285750" indent="-28575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Settings&gt;&gt; Check Discounts</a:t>
            </a:r>
          </a:p>
          <a:p>
            <a:endParaRPr lang="en-US" dirty="0"/>
          </a:p>
        </p:txBody>
      </p:sp>
    </p:spTree>
    <p:extLst>
      <p:ext uri="{BB962C8B-B14F-4D97-AF65-F5344CB8AC3E}">
        <p14:creationId xmlns:p14="http://schemas.microsoft.com/office/powerpoint/2010/main" val="3356194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F5979-9029-2EC4-7CCC-084E173F4AA9}"/>
              </a:ext>
            </a:extLst>
          </p:cNvPr>
          <p:cNvSpPr>
            <a:spLocks noGrp="1"/>
          </p:cNvSpPr>
          <p:nvPr>
            <p:ph type="title"/>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7200" kern="100" dirty="0">
                <a:effectLst/>
                <a:latin typeface="Calibri" panose="020F0502020204030204" pitchFamily="34" charset="0"/>
                <a:ea typeface="Calibri" panose="020F0502020204030204" pitchFamily="34" charset="0"/>
                <a:cs typeface="Arial" panose="020B0604020202020204" pitchFamily="34" charset="0"/>
              </a:rPr>
              <a:t>Lock Confirmed Sales</a:t>
            </a:r>
            <a:br>
              <a:rPr lang="en-US" sz="72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5A6BAAB9-498C-0B85-8087-C931DC7FE555}"/>
              </a:ext>
            </a:extLst>
          </p:cNvPr>
          <p:cNvSpPr>
            <a:spLocks noGrp="1"/>
          </p:cNvSpPr>
          <p:nvPr>
            <p:ph type="body" idx="1"/>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285750" indent="-28575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Configuration&gt;&gt;Settings&gt;&gt;Lock Confirmed Sales</a:t>
            </a:r>
          </a:p>
          <a:p>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514260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0CE2-1481-EB92-BA73-2A07CF998103}"/>
              </a:ext>
            </a:extLst>
          </p:cNvPr>
          <p:cNvSpPr>
            <a:spLocks noGrp="1"/>
          </p:cNvSpPr>
          <p:nvPr>
            <p:ph type="title"/>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7200" kern="100" dirty="0">
                <a:effectLst/>
                <a:latin typeface="Calibri" panose="020F0502020204030204" pitchFamily="34" charset="0"/>
                <a:ea typeface="Calibri" panose="020F0502020204030204" pitchFamily="34" charset="0"/>
                <a:cs typeface="Arial" panose="020B0604020202020204" pitchFamily="34" charset="0"/>
              </a:rPr>
              <a:t>Sale Warnings and </a:t>
            </a:r>
            <a:r>
              <a:rPr lang="en-US" sz="7200" dirty="0">
                <a:effectLst/>
                <a:latin typeface="Calibri" panose="020F0502020204030204" pitchFamily="34" charset="0"/>
                <a:ea typeface="Calibri" panose="020F0502020204030204" pitchFamily="34" charset="0"/>
                <a:cs typeface="Arial" panose="020B0604020202020204" pitchFamily="34" charset="0"/>
              </a:rPr>
              <a:t>Blocking Messages </a:t>
            </a:r>
            <a:r>
              <a:rPr lang="en-US" sz="7200" kern="100" dirty="0">
                <a:effectLst/>
                <a:latin typeface="Calibri" panose="020F0502020204030204" pitchFamily="34" charset="0"/>
                <a:ea typeface="Calibri" panose="020F0502020204030204" pitchFamily="34" charset="0"/>
                <a:cs typeface="Arial" panose="020B0604020202020204" pitchFamily="34" charset="0"/>
              </a:rPr>
              <a:t>(Customers, Products)</a:t>
            </a:r>
            <a:br>
              <a:rPr lang="en-US" sz="72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BDEB1CFA-21C6-384D-7CBD-F0DE7E74077A}"/>
              </a:ext>
            </a:extLst>
          </p:cNvPr>
          <p:cNvSpPr>
            <a:spLocks noGrp="1"/>
          </p:cNvSpPr>
          <p:nvPr>
            <p:ph type="body" idx="1"/>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285750" indent="-28575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Configuration&gt;&gt;Settings&gt;&gt; sale Warnings</a:t>
            </a:r>
          </a:p>
          <a:p>
            <a:pPr marL="285750" indent="-28575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Orders&gt;&gt; Customers&gt;&gt; Internal Notes&gt;&gt; warning on the Purchase Order&gt;&gt; Warning&gt;&gt; (Warning, Blocking Messages)</a:t>
            </a:r>
          </a:p>
          <a:p>
            <a:pPr marL="285750" indent="-28575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Products&gt;&gt; Products&gt;&gt; Sales&gt;&gt; Warning When selling this product&gt;&gt; Warning&gt;&gt;(Warning, Blocking Messages )</a:t>
            </a:r>
          </a:p>
          <a:p>
            <a:pPr marL="285750" indent="-285750">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32378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105AA-8C37-710B-DE33-0A985994B15C}"/>
              </a:ext>
            </a:extLst>
          </p:cNvPr>
          <p:cNvSpPr>
            <a:spLocks noGrp="1"/>
          </p:cNvSpPr>
          <p:nvPr>
            <p:ph type="title"/>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7200" kern="100" dirty="0">
                <a:latin typeface="Calibri" panose="020F0502020204030204" pitchFamily="34" charset="0"/>
                <a:ea typeface="Calibri" panose="020F0502020204030204" pitchFamily="34" charset="0"/>
                <a:cs typeface="Arial" panose="020B0604020202020204" pitchFamily="34" charset="0"/>
              </a:rPr>
              <a:t>Sales Reporting</a:t>
            </a:r>
            <a:br>
              <a:rPr lang="en-US" sz="7200" kern="100" dirty="0">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97BDD513-9CF3-9D40-BF06-860A7CD4067E}"/>
              </a:ext>
            </a:extLst>
          </p:cNvPr>
          <p:cNvSpPr>
            <a:spLocks noGrp="1"/>
          </p:cNvSpPr>
          <p:nvPr>
            <p:ph type="body" idx="1"/>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342900" indent="-34290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Quotations&gt;&gt; (Group By Or Filter) &gt;&gt;</a:t>
            </a:r>
            <a:r>
              <a:rPr lang="en-US" sz="1800" kern="100" dirty="0" err="1">
                <a:effectLst/>
                <a:latin typeface="Calibri" panose="020F0502020204030204" pitchFamily="34" charset="0"/>
                <a:ea typeface="Calibri" panose="020F0502020204030204" pitchFamily="34" charset="0"/>
                <a:cs typeface="Arial" panose="020B0604020202020204" pitchFamily="34" charset="0"/>
              </a:rPr>
              <a:t>SelesPerson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Reporting&gt;&gt;Sales</a:t>
            </a:r>
          </a:p>
          <a:p>
            <a:pPr marL="342900" indent="-34290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Reporting&gt;&gt;Customers</a:t>
            </a:r>
          </a:p>
          <a:p>
            <a:pPr marL="342900" indent="-342900">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346624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984647"/>
            <a:ext cx="4869061" cy="6260306"/>
          </a:xfrm>
          <a:prstGeom prst="rect">
            <a:avLst/>
          </a:prstGeom>
        </p:spPr>
      </p:pic>
      <p:sp>
        <p:nvSpPr>
          <p:cNvPr id="4" name="Text 0"/>
          <p:cNvSpPr/>
          <p:nvPr/>
        </p:nvSpPr>
        <p:spPr>
          <a:xfrm>
            <a:off x="864037" y="2343388"/>
            <a:ext cx="6009442" cy="617101"/>
          </a:xfrm>
          <a:prstGeom prst="rect">
            <a:avLst/>
          </a:prstGeom>
          <a:noFill/>
          <a:ln/>
        </p:spPr>
        <p:txBody>
          <a:bodyPr wrap="none" lIns="0" tIns="0" rIns="0" bIns="0" rtlCol="0" anchor="t"/>
          <a:lstStyle/>
          <a:p>
            <a:pPr marL="0" indent="0">
              <a:lnSpc>
                <a:spcPts val="4850"/>
              </a:lnSpc>
              <a:buNone/>
            </a:pPr>
            <a:r>
              <a:rPr lang="en-US" sz="3850" dirty="0">
                <a:latin typeface="Crimson Pro Semi Bold" pitchFamily="34" charset="0"/>
                <a:ea typeface="Crimson Pro Semi Bold" pitchFamily="34" charset="-122"/>
                <a:cs typeface="Crimson Pro Semi Bold" pitchFamily="34" charset="-120"/>
              </a:rPr>
              <a:t>CRM Module Documentation</a:t>
            </a:r>
            <a:endParaRPr lang="en-US" sz="3850" dirty="0"/>
          </a:p>
        </p:txBody>
      </p:sp>
      <p:sp>
        <p:nvSpPr>
          <p:cNvPr id="5" name="Text 1"/>
          <p:cNvSpPr/>
          <p:nvPr/>
        </p:nvSpPr>
        <p:spPr>
          <a:xfrm>
            <a:off x="864037" y="3238143"/>
            <a:ext cx="7415927" cy="1975247"/>
          </a:xfrm>
          <a:prstGeom prst="rect">
            <a:avLst/>
          </a:prstGeom>
          <a:noFill/>
          <a:ln/>
        </p:spPr>
        <p:txBody>
          <a:bodyPr wrap="squar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This documentation provides a comprehensive guide to using the CRM module, covering key features from setting up multi-teams and sales teams to managing leads, opportunities, and quotations. It also includes instructions on handling lost opportunities, utilizing activity plans, and generating reports.</a:t>
            </a:r>
            <a:endParaRPr lang="en-US" sz="1900" dirty="0"/>
          </a:p>
        </p:txBody>
      </p:sp>
      <p:sp>
        <p:nvSpPr>
          <p:cNvPr id="6" name="Text 2"/>
          <p:cNvSpPr/>
          <p:nvPr/>
        </p:nvSpPr>
        <p:spPr>
          <a:xfrm>
            <a:off x="864037" y="5491043"/>
            <a:ext cx="7415927" cy="395049"/>
          </a:xfrm>
          <a:prstGeom prst="rect">
            <a:avLst/>
          </a:prstGeom>
          <a:noFill/>
          <a:ln/>
        </p:spPr>
        <p:txBody>
          <a:bodyPr wrap="non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By : Ali Abdelaal &amp; Hassan Sayed</a:t>
            </a:r>
            <a:endParaRPr lang="en-US" sz="1900" dirty="0"/>
          </a:p>
        </p:txBody>
      </p:sp>
    </p:spTree>
    <p:extLst>
      <p:ext uri="{BB962C8B-B14F-4D97-AF65-F5344CB8AC3E}">
        <p14:creationId xmlns:p14="http://schemas.microsoft.com/office/powerpoint/2010/main" val="2063138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729" y="3009067"/>
            <a:ext cx="4868942" cy="2211348"/>
          </a:xfrm>
          <a:prstGeom prst="rect">
            <a:avLst/>
          </a:prstGeom>
        </p:spPr>
      </p:pic>
      <p:sp>
        <p:nvSpPr>
          <p:cNvPr id="4" name="Text 0"/>
          <p:cNvSpPr/>
          <p:nvPr/>
        </p:nvSpPr>
        <p:spPr>
          <a:xfrm>
            <a:off x="864037" y="1943695"/>
            <a:ext cx="6172200" cy="771525"/>
          </a:xfrm>
          <a:prstGeom prst="rect">
            <a:avLst/>
          </a:prstGeom>
          <a:noFill/>
          <a:ln/>
        </p:spPr>
        <p:txBody>
          <a:bodyPr wrap="none" lIns="0" tIns="0" rIns="0" bIns="0" rtlCol="0" anchor="t"/>
          <a:lstStyle/>
          <a:p>
            <a:pPr marL="0" indent="0">
              <a:lnSpc>
                <a:spcPts val="6050"/>
              </a:lnSpc>
              <a:buNone/>
            </a:pPr>
            <a:r>
              <a:rPr lang="en-US" sz="4850" dirty="0">
                <a:latin typeface="Crimson Pro Semi Bold" pitchFamily="34" charset="0"/>
                <a:ea typeface="Crimson Pro Semi Bold" pitchFamily="34" charset="-122"/>
                <a:cs typeface="Crimson Pro Semi Bold" pitchFamily="34" charset="-120"/>
              </a:rPr>
              <a:t>Activating Multi-Teams</a:t>
            </a:r>
            <a:endParaRPr lang="en-US" sz="4850" dirty="0"/>
          </a:p>
        </p:txBody>
      </p:sp>
      <p:sp>
        <p:nvSpPr>
          <p:cNvPr id="5" name="Shape 1"/>
          <p:cNvSpPr/>
          <p:nvPr/>
        </p:nvSpPr>
        <p:spPr>
          <a:xfrm>
            <a:off x="864037" y="3455789"/>
            <a:ext cx="7415927" cy="30480"/>
          </a:xfrm>
          <a:prstGeom prst="roundRect">
            <a:avLst>
              <a:gd name="adj" fmla="val 121500"/>
            </a:avLst>
          </a:prstGeom>
          <a:solidFill>
            <a:srgbClr val="D8D4D4"/>
          </a:solidFill>
          <a:ln/>
        </p:spPr>
        <p:txBody>
          <a:bodyPr/>
          <a:lstStyle/>
          <a:p>
            <a:endParaRPr lang="en-US"/>
          </a:p>
        </p:txBody>
      </p:sp>
      <p:sp>
        <p:nvSpPr>
          <p:cNvPr id="6" name="Shape 2"/>
          <p:cNvSpPr/>
          <p:nvPr/>
        </p:nvSpPr>
        <p:spPr>
          <a:xfrm>
            <a:off x="2002393" y="3455730"/>
            <a:ext cx="30480" cy="864037"/>
          </a:xfrm>
          <a:prstGeom prst="roundRect">
            <a:avLst>
              <a:gd name="adj" fmla="val 121500"/>
            </a:avLst>
          </a:prstGeom>
          <a:solidFill>
            <a:srgbClr val="D8D4D4"/>
          </a:solidFill>
          <a:ln/>
        </p:spPr>
        <p:txBody>
          <a:bodyPr/>
          <a:lstStyle/>
          <a:p>
            <a:endParaRPr lang="en-US"/>
          </a:p>
        </p:txBody>
      </p:sp>
      <p:sp>
        <p:nvSpPr>
          <p:cNvPr id="7" name="Shape 3"/>
          <p:cNvSpPr/>
          <p:nvPr/>
        </p:nvSpPr>
        <p:spPr>
          <a:xfrm>
            <a:off x="1739979" y="3178076"/>
            <a:ext cx="555427" cy="555427"/>
          </a:xfrm>
          <a:prstGeom prst="roundRect">
            <a:avLst>
              <a:gd name="adj" fmla="val 6668"/>
            </a:avLst>
          </a:prstGeom>
          <a:solidFill>
            <a:srgbClr val="F2EEEE"/>
          </a:solidFill>
          <a:ln/>
        </p:spPr>
        <p:txBody>
          <a:bodyPr/>
          <a:lstStyle/>
          <a:p>
            <a:endParaRPr lang="en-US"/>
          </a:p>
        </p:txBody>
      </p:sp>
      <p:sp>
        <p:nvSpPr>
          <p:cNvPr id="8" name="Text 4"/>
          <p:cNvSpPr/>
          <p:nvPr/>
        </p:nvSpPr>
        <p:spPr>
          <a:xfrm>
            <a:off x="1951434" y="3270587"/>
            <a:ext cx="132398" cy="370284"/>
          </a:xfrm>
          <a:prstGeom prst="rect">
            <a:avLst/>
          </a:prstGeom>
          <a:noFill/>
          <a:ln/>
        </p:spPr>
        <p:txBody>
          <a:bodyPr wrap="none" lIns="0" tIns="0" rIns="0" bIns="0" rtlCol="0" anchor="t"/>
          <a:lstStyle/>
          <a:p>
            <a:pPr marL="0" indent="0" algn="ctr">
              <a:lnSpc>
                <a:spcPts val="2900"/>
              </a:lnSpc>
              <a:buNone/>
            </a:pPr>
            <a:r>
              <a:rPr lang="en-US" sz="2900" dirty="0">
                <a:solidFill>
                  <a:srgbClr val="4C4C4D"/>
                </a:solidFill>
                <a:latin typeface="Crimson Pro Semi Bold" pitchFamily="34" charset="0"/>
                <a:ea typeface="Crimson Pro Semi Bold" pitchFamily="34" charset="-122"/>
                <a:cs typeface="Crimson Pro Semi Bold" pitchFamily="34" charset="-120"/>
              </a:rPr>
              <a:t>1</a:t>
            </a:r>
            <a:endParaRPr lang="en-US" sz="2900" dirty="0"/>
          </a:p>
        </p:txBody>
      </p:sp>
      <p:sp>
        <p:nvSpPr>
          <p:cNvPr id="9" name="Text 5"/>
          <p:cNvSpPr/>
          <p:nvPr/>
        </p:nvSpPr>
        <p:spPr>
          <a:xfrm>
            <a:off x="1110853" y="4566761"/>
            <a:ext cx="1813798" cy="385763"/>
          </a:xfrm>
          <a:prstGeom prst="rect">
            <a:avLst/>
          </a:prstGeom>
          <a:noFill/>
          <a:ln/>
        </p:spPr>
        <p:txBody>
          <a:bodyPr wrap="none" lIns="0" tIns="0" rIns="0" bIns="0" rtlCol="0" anchor="t"/>
          <a:lstStyle/>
          <a:p>
            <a:pPr marL="0" indent="0" algn="ctr">
              <a:lnSpc>
                <a:spcPts val="3000"/>
              </a:lnSpc>
              <a:buNone/>
            </a:pPr>
            <a:r>
              <a:rPr lang="en-US" sz="2400" dirty="0">
                <a:latin typeface="Crimson Pro Semi Bold" pitchFamily="34" charset="0"/>
                <a:ea typeface="Crimson Pro Semi Bold" pitchFamily="34" charset="-122"/>
                <a:cs typeface="Crimson Pro Semi Bold" pitchFamily="34" charset="-120"/>
              </a:rPr>
              <a:t>Step 1</a:t>
            </a:r>
            <a:endParaRPr lang="en-US" sz="2400" dirty="0"/>
          </a:p>
        </p:txBody>
      </p:sp>
      <p:sp>
        <p:nvSpPr>
          <p:cNvPr id="10" name="Text 6"/>
          <p:cNvSpPr/>
          <p:nvPr/>
        </p:nvSpPr>
        <p:spPr>
          <a:xfrm>
            <a:off x="1110853" y="5100638"/>
            <a:ext cx="1813798" cy="395049"/>
          </a:xfrm>
          <a:prstGeom prst="rect">
            <a:avLst/>
          </a:prstGeom>
          <a:noFill/>
          <a:ln/>
        </p:spPr>
        <p:txBody>
          <a:bodyPr wrap="none" lIns="0" tIns="0" rIns="0" bIns="0" rtlCol="0" anchor="t"/>
          <a:lstStyle/>
          <a:p>
            <a:pPr marL="0" indent="0" algn="ctr">
              <a:lnSpc>
                <a:spcPts val="3100"/>
              </a:lnSpc>
              <a:buNone/>
            </a:pPr>
            <a:r>
              <a:rPr lang="en-US" sz="1900" dirty="0">
                <a:latin typeface="Heebo" pitchFamily="34" charset="0"/>
                <a:ea typeface="Heebo" pitchFamily="34" charset="-122"/>
                <a:cs typeface="Heebo" pitchFamily="34" charset="-120"/>
              </a:rPr>
              <a:t>Go to Settings.</a:t>
            </a:r>
            <a:endParaRPr lang="en-US" sz="1900" dirty="0"/>
          </a:p>
        </p:txBody>
      </p:sp>
      <p:sp>
        <p:nvSpPr>
          <p:cNvPr id="11" name="Shape 7"/>
          <p:cNvSpPr/>
          <p:nvPr/>
        </p:nvSpPr>
        <p:spPr>
          <a:xfrm>
            <a:off x="4556641" y="3455730"/>
            <a:ext cx="30480" cy="864037"/>
          </a:xfrm>
          <a:prstGeom prst="roundRect">
            <a:avLst>
              <a:gd name="adj" fmla="val 121500"/>
            </a:avLst>
          </a:prstGeom>
          <a:solidFill>
            <a:srgbClr val="D8D4D4"/>
          </a:solidFill>
          <a:ln/>
        </p:spPr>
        <p:txBody>
          <a:bodyPr/>
          <a:lstStyle/>
          <a:p>
            <a:endParaRPr lang="en-US"/>
          </a:p>
        </p:txBody>
      </p:sp>
      <p:sp>
        <p:nvSpPr>
          <p:cNvPr id="12" name="Shape 8"/>
          <p:cNvSpPr/>
          <p:nvPr/>
        </p:nvSpPr>
        <p:spPr>
          <a:xfrm>
            <a:off x="4294227" y="3178076"/>
            <a:ext cx="555427" cy="555427"/>
          </a:xfrm>
          <a:prstGeom prst="roundRect">
            <a:avLst>
              <a:gd name="adj" fmla="val 6668"/>
            </a:avLst>
          </a:prstGeom>
          <a:solidFill>
            <a:srgbClr val="F2EEEE"/>
          </a:solidFill>
          <a:ln/>
        </p:spPr>
        <p:txBody>
          <a:bodyPr/>
          <a:lstStyle/>
          <a:p>
            <a:endParaRPr lang="en-US"/>
          </a:p>
        </p:txBody>
      </p:sp>
      <p:sp>
        <p:nvSpPr>
          <p:cNvPr id="13" name="Text 9"/>
          <p:cNvSpPr/>
          <p:nvPr/>
        </p:nvSpPr>
        <p:spPr>
          <a:xfrm>
            <a:off x="4480084" y="3270587"/>
            <a:ext cx="183713" cy="370284"/>
          </a:xfrm>
          <a:prstGeom prst="rect">
            <a:avLst/>
          </a:prstGeom>
          <a:noFill/>
          <a:ln/>
        </p:spPr>
        <p:txBody>
          <a:bodyPr wrap="none" lIns="0" tIns="0" rIns="0" bIns="0" rtlCol="0" anchor="t"/>
          <a:lstStyle/>
          <a:p>
            <a:pPr marL="0" indent="0" algn="ctr">
              <a:lnSpc>
                <a:spcPts val="2900"/>
              </a:lnSpc>
              <a:buNone/>
            </a:pPr>
            <a:r>
              <a:rPr lang="en-US" sz="2900" dirty="0">
                <a:solidFill>
                  <a:srgbClr val="4C4C4D"/>
                </a:solidFill>
                <a:latin typeface="Crimson Pro Semi Bold" pitchFamily="34" charset="0"/>
                <a:ea typeface="Crimson Pro Semi Bold" pitchFamily="34" charset="-122"/>
                <a:cs typeface="Crimson Pro Semi Bold" pitchFamily="34" charset="-120"/>
              </a:rPr>
              <a:t>2</a:t>
            </a:r>
            <a:endParaRPr lang="en-US" sz="2900" dirty="0"/>
          </a:p>
        </p:txBody>
      </p:sp>
      <p:sp>
        <p:nvSpPr>
          <p:cNvPr id="14" name="Text 10"/>
          <p:cNvSpPr/>
          <p:nvPr/>
        </p:nvSpPr>
        <p:spPr>
          <a:xfrm>
            <a:off x="3665101" y="4566761"/>
            <a:ext cx="1813798" cy="385763"/>
          </a:xfrm>
          <a:prstGeom prst="rect">
            <a:avLst/>
          </a:prstGeom>
          <a:noFill/>
          <a:ln/>
        </p:spPr>
        <p:txBody>
          <a:bodyPr wrap="none" lIns="0" tIns="0" rIns="0" bIns="0" rtlCol="0" anchor="t"/>
          <a:lstStyle/>
          <a:p>
            <a:pPr marL="0" indent="0" algn="ctr">
              <a:lnSpc>
                <a:spcPts val="3000"/>
              </a:lnSpc>
              <a:buNone/>
            </a:pPr>
            <a:r>
              <a:rPr lang="en-US" sz="2400" dirty="0">
                <a:latin typeface="Crimson Pro Semi Bold" pitchFamily="34" charset="0"/>
                <a:ea typeface="Crimson Pro Semi Bold" pitchFamily="34" charset="-122"/>
                <a:cs typeface="Crimson Pro Semi Bold" pitchFamily="34" charset="-120"/>
              </a:rPr>
              <a:t>Step 2</a:t>
            </a:r>
            <a:endParaRPr lang="en-US" sz="2400" dirty="0"/>
          </a:p>
        </p:txBody>
      </p:sp>
      <p:sp>
        <p:nvSpPr>
          <p:cNvPr id="15" name="Text 11"/>
          <p:cNvSpPr/>
          <p:nvPr/>
        </p:nvSpPr>
        <p:spPr>
          <a:xfrm>
            <a:off x="3665101" y="5100638"/>
            <a:ext cx="1813798" cy="1185148"/>
          </a:xfrm>
          <a:prstGeom prst="rect">
            <a:avLst/>
          </a:prstGeom>
          <a:noFill/>
          <a:ln/>
        </p:spPr>
        <p:txBody>
          <a:bodyPr wrap="square" lIns="0" tIns="0" rIns="0" bIns="0" rtlCol="0" anchor="t"/>
          <a:lstStyle/>
          <a:p>
            <a:pPr marL="0" indent="0" algn="ctr">
              <a:lnSpc>
                <a:spcPts val="3100"/>
              </a:lnSpc>
              <a:buNone/>
            </a:pPr>
            <a:r>
              <a:rPr lang="en-US" sz="1900" dirty="0">
                <a:latin typeface="Heebo" pitchFamily="34" charset="0"/>
                <a:ea typeface="Heebo" pitchFamily="34" charset="-122"/>
                <a:cs typeface="Heebo" pitchFamily="34" charset="-120"/>
              </a:rPr>
              <a:t>Navigate to Multi Teams CRM.</a:t>
            </a:r>
            <a:endParaRPr lang="en-US" sz="1900" dirty="0"/>
          </a:p>
        </p:txBody>
      </p:sp>
      <p:sp>
        <p:nvSpPr>
          <p:cNvPr id="16" name="Shape 12"/>
          <p:cNvSpPr/>
          <p:nvPr/>
        </p:nvSpPr>
        <p:spPr>
          <a:xfrm>
            <a:off x="7110889" y="3455730"/>
            <a:ext cx="30480" cy="864037"/>
          </a:xfrm>
          <a:prstGeom prst="roundRect">
            <a:avLst>
              <a:gd name="adj" fmla="val 121500"/>
            </a:avLst>
          </a:prstGeom>
          <a:solidFill>
            <a:srgbClr val="D8D4D4"/>
          </a:solidFill>
          <a:ln/>
        </p:spPr>
        <p:txBody>
          <a:bodyPr/>
          <a:lstStyle/>
          <a:p>
            <a:endParaRPr lang="en-US"/>
          </a:p>
        </p:txBody>
      </p:sp>
      <p:sp>
        <p:nvSpPr>
          <p:cNvPr id="17" name="Shape 13"/>
          <p:cNvSpPr/>
          <p:nvPr/>
        </p:nvSpPr>
        <p:spPr>
          <a:xfrm>
            <a:off x="6848475" y="3178076"/>
            <a:ext cx="555427" cy="555427"/>
          </a:xfrm>
          <a:prstGeom prst="roundRect">
            <a:avLst>
              <a:gd name="adj" fmla="val 6668"/>
            </a:avLst>
          </a:prstGeom>
          <a:solidFill>
            <a:srgbClr val="F2EEEE"/>
          </a:solidFill>
          <a:ln/>
        </p:spPr>
        <p:txBody>
          <a:bodyPr/>
          <a:lstStyle/>
          <a:p>
            <a:endParaRPr lang="en-US"/>
          </a:p>
        </p:txBody>
      </p:sp>
      <p:sp>
        <p:nvSpPr>
          <p:cNvPr id="18" name="Text 14"/>
          <p:cNvSpPr/>
          <p:nvPr/>
        </p:nvSpPr>
        <p:spPr>
          <a:xfrm>
            <a:off x="7036951" y="3270587"/>
            <a:ext cx="178356" cy="370284"/>
          </a:xfrm>
          <a:prstGeom prst="rect">
            <a:avLst/>
          </a:prstGeom>
          <a:noFill/>
          <a:ln/>
        </p:spPr>
        <p:txBody>
          <a:bodyPr wrap="none" lIns="0" tIns="0" rIns="0" bIns="0" rtlCol="0" anchor="t"/>
          <a:lstStyle/>
          <a:p>
            <a:pPr marL="0" indent="0" algn="ctr">
              <a:lnSpc>
                <a:spcPts val="2900"/>
              </a:lnSpc>
              <a:buNone/>
            </a:pPr>
            <a:r>
              <a:rPr lang="en-US" sz="2900" dirty="0">
                <a:solidFill>
                  <a:srgbClr val="4C4C4D"/>
                </a:solidFill>
                <a:latin typeface="Crimson Pro Semi Bold" pitchFamily="34" charset="0"/>
                <a:ea typeface="Crimson Pro Semi Bold" pitchFamily="34" charset="-122"/>
                <a:cs typeface="Crimson Pro Semi Bold" pitchFamily="34" charset="-120"/>
              </a:rPr>
              <a:t>3</a:t>
            </a:r>
            <a:endParaRPr lang="en-US" sz="2900" dirty="0"/>
          </a:p>
        </p:txBody>
      </p:sp>
      <p:sp>
        <p:nvSpPr>
          <p:cNvPr id="19" name="Text 15"/>
          <p:cNvSpPr/>
          <p:nvPr/>
        </p:nvSpPr>
        <p:spPr>
          <a:xfrm>
            <a:off x="6219349" y="4566761"/>
            <a:ext cx="1813798" cy="385763"/>
          </a:xfrm>
          <a:prstGeom prst="rect">
            <a:avLst/>
          </a:prstGeom>
          <a:noFill/>
          <a:ln/>
        </p:spPr>
        <p:txBody>
          <a:bodyPr wrap="none" lIns="0" tIns="0" rIns="0" bIns="0" rtlCol="0" anchor="t"/>
          <a:lstStyle/>
          <a:p>
            <a:pPr marL="0" indent="0" algn="ctr">
              <a:lnSpc>
                <a:spcPts val="3000"/>
              </a:lnSpc>
              <a:buNone/>
            </a:pPr>
            <a:r>
              <a:rPr lang="en-US" sz="2400" dirty="0">
                <a:latin typeface="Crimson Pro Semi Bold" pitchFamily="34" charset="0"/>
                <a:ea typeface="Crimson Pro Semi Bold" pitchFamily="34" charset="-122"/>
                <a:cs typeface="Crimson Pro Semi Bold" pitchFamily="34" charset="-120"/>
              </a:rPr>
              <a:t>Step 3</a:t>
            </a:r>
            <a:endParaRPr lang="en-US" sz="2400" dirty="0"/>
          </a:p>
        </p:txBody>
      </p:sp>
      <p:sp>
        <p:nvSpPr>
          <p:cNvPr id="20" name="Text 16"/>
          <p:cNvSpPr/>
          <p:nvPr/>
        </p:nvSpPr>
        <p:spPr>
          <a:xfrm>
            <a:off x="6219349" y="5100638"/>
            <a:ext cx="1813798" cy="790099"/>
          </a:xfrm>
          <a:prstGeom prst="rect">
            <a:avLst/>
          </a:prstGeom>
          <a:noFill/>
          <a:ln/>
        </p:spPr>
        <p:txBody>
          <a:bodyPr wrap="square" lIns="0" tIns="0" rIns="0" bIns="0" rtlCol="0" anchor="t"/>
          <a:lstStyle/>
          <a:p>
            <a:pPr marL="0" indent="0" algn="ctr">
              <a:lnSpc>
                <a:spcPts val="3100"/>
              </a:lnSpc>
              <a:buNone/>
            </a:pPr>
            <a:r>
              <a:rPr lang="en-US" sz="1900" dirty="0">
                <a:latin typeface="Heebo" pitchFamily="34" charset="0"/>
                <a:ea typeface="Heebo" pitchFamily="34" charset="-122"/>
                <a:cs typeface="Heebo" pitchFamily="34" charset="-120"/>
              </a:rPr>
              <a:t>Select Configuration.</a:t>
            </a:r>
            <a:endParaRPr lang="en-US" sz="1900" dirty="0"/>
          </a:p>
        </p:txBody>
      </p:sp>
    </p:spTree>
    <p:extLst>
      <p:ext uri="{BB962C8B-B14F-4D97-AF65-F5344CB8AC3E}">
        <p14:creationId xmlns:p14="http://schemas.microsoft.com/office/powerpoint/2010/main" val="2949353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5692" y="610553"/>
            <a:ext cx="5540573" cy="692587"/>
          </a:xfrm>
          <a:prstGeom prst="rect">
            <a:avLst/>
          </a:prstGeom>
          <a:noFill/>
          <a:ln/>
        </p:spPr>
        <p:txBody>
          <a:bodyPr wrap="none" lIns="0" tIns="0" rIns="0" bIns="0" rtlCol="0" anchor="t"/>
          <a:lstStyle/>
          <a:p>
            <a:pPr marL="0" indent="0">
              <a:lnSpc>
                <a:spcPts val="5450"/>
              </a:lnSpc>
              <a:buNone/>
            </a:pPr>
            <a:r>
              <a:rPr lang="en-US" sz="4350" dirty="0">
                <a:solidFill>
                  <a:srgbClr val="030303"/>
                </a:solidFill>
                <a:latin typeface="DM Sans Semi Bold" pitchFamily="34" charset="0"/>
                <a:ea typeface="DM Sans Semi Bold" pitchFamily="34" charset="-122"/>
                <a:cs typeface="DM Sans Semi Bold" pitchFamily="34" charset="-120"/>
              </a:rPr>
              <a:t>System Architecture</a:t>
            </a:r>
            <a:endParaRPr lang="en-US" sz="4350" dirty="0"/>
          </a:p>
        </p:txBody>
      </p:sp>
      <p:sp>
        <p:nvSpPr>
          <p:cNvPr id="3" name="Shape 1"/>
          <p:cNvSpPr/>
          <p:nvPr/>
        </p:nvSpPr>
        <p:spPr>
          <a:xfrm>
            <a:off x="7299960" y="1746290"/>
            <a:ext cx="30480" cy="5872758"/>
          </a:xfrm>
          <a:prstGeom prst="roundRect">
            <a:avLst>
              <a:gd name="adj" fmla="val 109069"/>
            </a:avLst>
          </a:prstGeom>
          <a:solidFill>
            <a:srgbClr val="D8D4D4"/>
          </a:solidFill>
          <a:ln/>
        </p:spPr>
        <p:txBody>
          <a:bodyPr/>
          <a:lstStyle/>
          <a:p>
            <a:endParaRPr lang="en-US"/>
          </a:p>
        </p:txBody>
      </p:sp>
      <p:sp>
        <p:nvSpPr>
          <p:cNvPr id="4" name="Shape 2"/>
          <p:cNvSpPr/>
          <p:nvPr/>
        </p:nvSpPr>
        <p:spPr>
          <a:xfrm>
            <a:off x="6320671" y="2229683"/>
            <a:ext cx="775692" cy="30480"/>
          </a:xfrm>
          <a:prstGeom prst="roundRect">
            <a:avLst>
              <a:gd name="adj" fmla="val 109069"/>
            </a:avLst>
          </a:prstGeom>
          <a:solidFill>
            <a:srgbClr val="D8D4D4"/>
          </a:solidFill>
          <a:ln/>
        </p:spPr>
        <p:txBody>
          <a:bodyPr/>
          <a:lstStyle/>
          <a:p>
            <a:endParaRPr lang="en-US"/>
          </a:p>
        </p:txBody>
      </p:sp>
      <p:sp>
        <p:nvSpPr>
          <p:cNvPr id="5" name="Shape 3"/>
          <p:cNvSpPr/>
          <p:nvPr/>
        </p:nvSpPr>
        <p:spPr>
          <a:xfrm>
            <a:off x="7065883" y="1995607"/>
            <a:ext cx="498634" cy="498634"/>
          </a:xfrm>
          <a:prstGeom prst="roundRect">
            <a:avLst>
              <a:gd name="adj" fmla="val 6667"/>
            </a:avLst>
          </a:prstGeom>
          <a:solidFill>
            <a:srgbClr val="F2EEEE"/>
          </a:solidFill>
          <a:ln/>
        </p:spPr>
        <p:txBody>
          <a:bodyPr/>
          <a:lstStyle/>
          <a:p>
            <a:endParaRPr lang="en-US"/>
          </a:p>
        </p:txBody>
      </p:sp>
      <p:sp>
        <p:nvSpPr>
          <p:cNvPr id="6" name="Text 4"/>
          <p:cNvSpPr/>
          <p:nvPr/>
        </p:nvSpPr>
        <p:spPr>
          <a:xfrm>
            <a:off x="7257336" y="2078712"/>
            <a:ext cx="115729" cy="332423"/>
          </a:xfrm>
          <a:prstGeom prst="rect">
            <a:avLst/>
          </a:prstGeom>
          <a:noFill/>
          <a:ln/>
        </p:spPr>
        <p:txBody>
          <a:bodyPr wrap="none" lIns="0" tIns="0" rIns="0" bIns="0" rtlCol="0" anchor="t"/>
          <a:lstStyle/>
          <a:p>
            <a:pPr marL="0" indent="0" algn="ctr">
              <a:lnSpc>
                <a:spcPts val="2600"/>
              </a:lnSpc>
              <a:buNone/>
            </a:pPr>
            <a:r>
              <a:rPr lang="en-US" sz="2600" dirty="0">
                <a:solidFill>
                  <a:srgbClr val="464646"/>
                </a:solidFill>
                <a:latin typeface="DM Sans Semi Bold" pitchFamily="34" charset="0"/>
                <a:ea typeface="DM Sans Semi Bold" pitchFamily="34" charset="-122"/>
                <a:cs typeface="DM Sans Semi Bold" pitchFamily="34" charset="-120"/>
              </a:rPr>
              <a:t>1</a:t>
            </a:r>
            <a:endParaRPr lang="en-US" sz="2600" dirty="0"/>
          </a:p>
        </p:txBody>
      </p:sp>
      <p:sp>
        <p:nvSpPr>
          <p:cNvPr id="7" name="Text 5"/>
          <p:cNvSpPr/>
          <p:nvPr/>
        </p:nvSpPr>
        <p:spPr>
          <a:xfrm>
            <a:off x="3326130" y="1967865"/>
            <a:ext cx="2770227" cy="346234"/>
          </a:xfrm>
          <a:prstGeom prst="rect">
            <a:avLst/>
          </a:prstGeom>
          <a:noFill/>
          <a:ln/>
        </p:spPr>
        <p:txBody>
          <a:bodyPr wrap="none" lIns="0" tIns="0" rIns="0" bIns="0" rtlCol="0" anchor="t"/>
          <a:lstStyle/>
          <a:p>
            <a:pPr marL="0" indent="0" algn="r">
              <a:lnSpc>
                <a:spcPts val="2700"/>
              </a:lnSpc>
              <a:buNone/>
            </a:pPr>
            <a:r>
              <a:rPr lang="en-US" sz="2150" dirty="0">
                <a:latin typeface="DM Sans Semi Bold" pitchFamily="34" charset="0"/>
                <a:ea typeface="DM Sans Semi Bold" pitchFamily="34" charset="-122"/>
                <a:cs typeface="DM Sans Semi Bold" pitchFamily="34" charset="-120"/>
              </a:rPr>
              <a:t>Sales</a:t>
            </a:r>
            <a:endParaRPr lang="en-US" sz="2150" dirty="0"/>
          </a:p>
        </p:txBody>
      </p:sp>
      <p:sp>
        <p:nvSpPr>
          <p:cNvPr id="8" name="Text 6"/>
          <p:cNvSpPr/>
          <p:nvPr/>
        </p:nvSpPr>
        <p:spPr>
          <a:xfrm>
            <a:off x="775692" y="2446973"/>
            <a:ext cx="5320665" cy="708898"/>
          </a:xfrm>
          <a:prstGeom prst="rect">
            <a:avLst/>
          </a:prstGeom>
          <a:noFill/>
          <a:ln/>
        </p:spPr>
        <p:txBody>
          <a:bodyPr wrap="square" lIns="0" tIns="0" rIns="0" bIns="0" rtlCol="0" anchor="t"/>
          <a:lstStyle/>
          <a:p>
            <a:pPr marL="0" indent="0" algn="r">
              <a:lnSpc>
                <a:spcPts val="2750"/>
              </a:lnSpc>
              <a:buNone/>
            </a:pPr>
            <a:r>
              <a:rPr lang="en-US" sz="1700" dirty="0">
                <a:latin typeface="Inter Medium" pitchFamily="34" charset="0"/>
                <a:ea typeface="Inter Medium" pitchFamily="34" charset="-122"/>
                <a:cs typeface="Inter Medium" pitchFamily="34" charset="-120"/>
              </a:rPr>
              <a:t>Manage customer relationships, process orders, and handle invoicing.</a:t>
            </a:r>
            <a:endParaRPr lang="en-US" sz="1700" dirty="0"/>
          </a:p>
        </p:txBody>
      </p:sp>
      <p:sp>
        <p:nvSpPr>
          <p:cNvPr id="9" name="Shape 7"/>
          <p:cNvSpPr/>
          <p:nvPr/>
        </p:nvSpPr>
        <p:spPr>
          <a:xfrm>
            <a:off x="7534037" y="3337679"/>
            <a:ext cx="775692" cy="30480"/>
          </a:xfrm>
          <a:prstGeom prst="roundRect">
            <a:avLst>
              <a:gd name="adj" fmla="val 109069"/>
            </a:avLst>
          </a:prstGeom>
          <a:solidFill>
            <a:srgbClr val="D8D4D4"/>
          </a:solidFill>
          <a:ln/>
        </p:spPr>
        <p:txBody>
          <a:bodyPr/>
          <a:lstStyle/>
          <a:p>
            <a:endParaRPr lang="en-US"/>
          </a:p>
        </p:txBody>
      </p:sp>
      <p:sp>
        <p:nvSpPr>
          <p:cNvPr id="10" name="Shape 8"/>
          <p:cNvSpPr/>
          <p:nvPr/>
        </p:nvSpPr>
        <p:spPr>
          <a:xfrm>
            <a:off x="7065883" y="3103602"/>
            <a:ext cx="498634" cy="498634"/>
          </a:xfrm>
          <a:prstGeom prst="roundRect">
            <a:avLst>
              <a:gd name="adj" fmla="val 6667"/>
            </a:avLst>
          </a:prstGeom>
          <a:solidFill>
            <a:srgbClr val="F2EEEE"/>
          </a:solidFill>
          <a:ln/>
        </p:spPr>
        <p:txBody>
          <a:bodyPr/>
          <a:lstStyle/>
          <a:p>
            <a:endParaRPr lang="en-US"/>
          </a:p>
        </p:txBody>
      </p:sp>
      <p:sp>
        <p:nvSpPr>
          <p:cNvPr id="11" name="Text 9"/>
          <p:cNvSpPr/>
          <p:nvPr/>
        </p:nvSpPr>
        <p:spPr>
          <a:xfrm>
            <a:off x="7219236" y="3186708"/>
            <a:ext cx="191810" cy="332423"/>
          </a:xfrm>
          <a:prstGeom prst="rect">
            <a:avLst/>
          </a:prstGeom>
          <a:noFill/>
          <a:ln/>
        </p:spPr>
        <p:txBody>
          <a:bodyPr wrap="none" lIns="0" tIns="0" rIns="0" bIns="0" rtlCol="0" anchor="t"/>
          <a:lstStyle/>
          <a:p>
            <a:pPr marL="0" indent="0" algn="ctr">
              <a:lnSpc>
                <a:spcPts val="2600"/>
              </a:lnSpc>
              <a:buNone/>
            </a:pPr>
            <a:r>
              <a:rPr lang="en-US" sz="2600" dirty="0">
                <a:solidFill>
                  <a:srgbClr val="464646"/>
                </a:solidFill>
                <a:latin typeface="DM Sans Semi Bold" pitchFamily="34" charset="0"/>
                <a:ea typeface="DM Sans Semi Bold" pitchFamily="34" charset="-122"/>
                <a:cs typeface="DM Sans Semi Bold" pitchFamily="34" charset="-120"/>
              </a:rPr>
              <a:t>2</a:t>
            </a:r>
            <a:endParaRPr lang="en-US" sz="2600" dirty="0"/>
          </a:p>
        </p:txBody>
      </p:sp>
      <p:sp>
        <p:nvSpPr>
          <p:cNvPr id="12" name="Text 10"/>
          <p:cNvSpPr/>
          <p:nvPr/>
        </p:nvSpPr>
        <p:spPr>
          <a:xfrm>
            <a:off x="8534043" y="3075861"/>
            <a:ext cx="2770227" cy="346234"/>
          </a:xfrm>
          <a:prstGeom prst="rect">
            <a:avLst/>
          </a:prstGeom>
          <a:noFill/>
          <a:ln/>
        </p:spPr>
        <p:txBody>
          <a:bodyPr wrap="none" lIns="0" tIns="0" rIns="0" bIns="0" rtlCol="0" anchor="t"/>
          <a:lstStyle/>
          <a:p>
            <a:pPr marL="0" indent="0" algn="l">
              <a:lnSpc>
                <a:spcPts val="2700"/>
              </a:lnSpc>
              <a:buNone/>
            </a:pPr>
            <a:r>
              <a:rPr lang="en-US" sz="2150" dirty="0">
                <a:latin typeface="DM Sans Semi Bold" pitchFamily="34" charset="0"/>
                <a:ea typeface="DM Sans Semi Bold" pitchFamily="34" charset="-122"/>
                <a:cs typeface="DM Sans Semi Bold" pitchFamily="34" charset="-120"/>
              </a:rPr>
              <a:t>Purchase</a:t>
            </a:r>
            <a:endParaRPr lang="en-US" sz="2150" dirty="0"/>
          </a:p>
        </p:txBody>
      </p:sp>
      <p:sp>
        <p:nvSpPr>
          <p:cNvPr id="13" name="Text 11"/>
          <p:cNvSpPr/>
          <p:nvPr/>
        </p:nvSpPr>
        <p:spPr>
          <a:xfrm>
            <a:off x="8534043" y="3554968"/>
            <a:ext cx="5320665" cy="708898"/>
          </a:xfrm>
          <a:prstGeom prst="rect">
            <a:avLst/>
          </a:prstGeom>
          <a:noFill/>
          <a:ln/>
        </p:spPr>
        <p:txBody>
          <a:bodyPr wrap="square" lIns="0" tIns="0" rIns="0" bIns="0" rtlCol="0" anchor="t"/>
          <a:lstStyle/>
          <a:p>
            <a:pPr marL="0" indent="0" algn="l">
              <a:lnSpc>
                <a:spcPts val="2750"/>
              </a:lnSpc>
              <a:buNone/>
            </a:pPr>
            <a:r>
              <a:rPr lang="en-US" sz="1700" dirty="0">
                <a:latin typeface="Inter Medium" pitchFamily="34" charset="0"/>
                <a:ea typeface="Inter Medium" pitchFamily="34" charset="-122"/>
                <a:cs typeface="Inter Medium" pitchFamily="34" charset="-120"/>
              </a:rPr>
              <a:t>Manage suppliers, plan and execute purchasing activities.</a:t>
            </a:r>
            <a:endParaRPr lang="en-US" sz="1700" dirty="0"/>
          </a:p>
        </p:txBody>
      </p:sp>
      <p:sp>
        <p:nvSpPr>
          <p:cNvPr id="14" name="Shape 12"/>
          <p:cNvSpPr/>
          <p:nvPr/>
        </p:nvSpPr>
        <p:spPr>
          <a:xfrm>
            <a:off x="6320671" y="4334947"/>
            <a:ext cx="775692" cy="30480"/>
          </a:xfrm>
          <a:prstGeom prst="roundRect">
            <a:avLst>
              <a:gd name="adj" fmla="val 109069"/>
            </a:avLst>
          </a:prstGeom>
          <a:solidFill>
            <a:srgbClr val="D8D4D4"/>
          </a:solidFill>
          <a:ln/>
        </p:spPr>
        <p:txBody>
          <a:bodyPr/>
          <a:lstStyle/>
          <a:p>
            <a:endParaRPr lang="en-US"/>
          </a:p>
        </p:txBody>
      </p:sp>
      <p:sp>
        <p:nvSpPr>
          <p:cNvPr id="15" name="Shape 13"/>
          <p:cNvSpPr/>
          <p:nvPr/>
        </p:nvSpPr>
        <p:spPr>
          <a:xfrm>
            <a:off x="7065883" y="4100870"/>
            <a:ext cx="498634" cy="498634"/>
          </a:xfrm>
          <a:prstGeom prst="roundRect">
            <a:avLst>
              <a:gd name="adj" fmla="val 6667"/>
            </a:avLst>
          </a:prstGeom>
          <a:solidFill>
            <a:srgbClr val="F2EEEE"/>
          </a:solidFill>
          <a:ln/>
        </p:spPr>
        <p:txBody>
          <a:bodyPr/>
          <a:lstStyle/>
          <a:p>
            <a:endParaRPr lang="en-US"/>
          </a:p>
        </p:txBody>
      </p:sp>
      <p:sp>
        <p:nvSpPr>
          <p:cNvPr id="16" name="Text 14"/>
          <p:cNvSpPr/>
          <p:nvPr/>
        </p:nvSpPr>
        <p:spPr>
          <a:xfrm>
            <a:off x="7215664" y="4183975"/>
            <a:ext cx="199072" cy="332423"/>
          </a:xfrm>
          <a:prstGeom prst="rect">
            <a:avLst/>
          </a:prstGeom>
          <a:noFill/>
          <a:ln/>
        </p:spPr>
        <p:txBody>
          <a:bodyPr wrap="none" lIns="0" tIns="0" rIns="0" bIns="0" rtlCol="0" anchor="t"/>
          <a:lstStyle/>
          <a:p>
            <a:pPr marL="0" indent="0" algn="ctr">
              <a:lnSpc>
                <a:spcPts val="2600"/>
              </a:lnSpc>
              <a:buNone/>
            </a:pPr>
            <a:r>
              <a:rPr lang="en-US" sz="2600" dirty="0">
                <a:solidFill>
                  <a:srgbClr val="464646"/>
                </a:solidFill>
                <a:latin typeface="DM Sans Semi Bold" pitchFamily="34" charset="0"/>
                <a:ea typeface="DM Sans Semi Bold" pitchFamily="34" charset="-122"/>
                <a:cs typeface="DM Sans Semi Bold" pitchFamily="34" charset="-120"/>
              </a:rPr>
              <a:t>3</a:t>
            </a:r>
            <a:endParaRPr lang="en-US" sz="2600" dirty="0"/>
          </a:p>
        </p:txBody>
      </p:sp>
      <p:sp>
        <p:nvSpPr>
          <p:cNvPr id="17" name="Text 15"/>
          <p:cNvSpPr/>
          <p:nvPr/>
        </p:nvSpPr>
        <p:spPr>
          <a:xfrm>
            <a:off x="3326130" y="4073128"/>
            <a:ext cx="2770227" cy="346234"/>
          </a:xfrm>
          <a:prstGeom prst="rect">
            <a:avLst/>
          </a:prstGeom>
          <a:noFill/>
          <a:ln/>
        </p:spPr>
        <p:txBody>
          <a:bodyPr wrap="none" lIns="0" tIns="0" rIns="0" bIns="0" rtlCol="0" anchor="t"/>
          <a:lstStyle/>
          <a:p>
            <a:pPr marL="0" indent="0" algn="r">
              <a:lnSpc>
                <a:spcPts val="2700"/>
              </a:lnSpc>
              <a:buNone/>
            </a:pPr>
            <a:r>
              <a:rPr lang="en-US" sz="2150" dirty="0">
                <a:latin typeface="DM Sans Semi Bold" pitchFamily="34" charset="0"/>
                <a:ea typeface="DM Sans Semi Bold" pitchFamily="34" charset="-122"/>
                <a:cs typeface="DM Sans Semi Bold" pitchFamily="34" charset="-120"/>
              </a:rPr>
              <a:t>Inventory</a:t>
            </a:r>
            <a:endParaRPr lang="en-US" sz="2150" dirty="0"/>
          </a:p>
        </p:txBody>
      </p:sp>
      <p:sp>
        <p:nvSpPr>
          <p:cNvPr id="18" name="Text 16"/>
          <p:cNvSpPr/>
          <p:nvPr/>
        </p:nvSpPr>
        <p:spPr>
          <a:xfrm>
            <a:off x="775692" y="4552236"/>
            <a:ext cx="5320665" cy="708898"/>
          </a:xfrm>
          <a:prstGeom prst="rect">
            <a:avLst/>
          </a:prstGeom>
          <a:noFill/>
          <a:ln/>
        </p:spPr>
        <p:txBody>
          <a:bodyPr wrap="square" lIns="0" tIns="0" rIns="0" bIns="0" rtlCol="0" anchor="t"/>
          <a:lstStyle/>
          <a:p>
            <a:pPr marL="0" indent="0" algn="r">
              <a:lnSpc>
                <a:spcPts val="2750"/>
              </a:lnSpc>
              <a:buNone/>
            </a:pPr>
            <a:r>
              <a:rPr lang="en-US" sz="1700" dirty="0">
                <a:latin typeface="Inter Medium" pitchFamily="34" charset="0"/>
                <a:ea typeface="Inter Medium" pitchFamily="34" charset="-122"/>
                <a:cs typeface="Inter Medium" pitchFamily="34" charset="-120"/>
              </a:rPr>
              <a:t>Track stock levels, manage warehouse operations, and handle returns.</a:t>
            </a:r>
            <a:endParaRPr lang="en-US" sz="1700" dirty="0"/>
          </a:p>
        </p:txBody>
      </p:sp>
      <p:sp>
        <p:nvSpPr>
          <p:cNvPr id="19" name="Shape 17"/>
          <p:cNvSpPr/>
          <p:nvPr/>
        </p:nvSpPr>
        <p:spPr>
          <a:xfrm>
            <a:off x="7534037" y="5332214"/>
            <a:ext cx="775692" cy="30480"/>
          </a:xfrm>
          <a:prstGeom prst="roundRect">
            <a:avLst>
              <a:gd name="adj" fmla="val 109069"/>
            </a:avLst>
          </a:prstGeom>
          <a:solidFill>
            <a:srgbClr val="D8D4D4"/>
          </a:solidFill>
          <a:ln/>
        </p:spPr>
        <p:txBody>
          <a:bodyPr/>
          <a:lstStyle/>
          <a:p>
            <a:endParaRPr lang="en-US"/>
          </a:p>
        </p:txBody>
      </p:sp>
      <p:sp>
        <p:nvSpPr>
          <p:cNvPr id="20" name="Shape 18"/>
          <p:cNvSpPr/>
          <p:nvPr/>
        </p:nvSpPr>
        <p:spPr>
          <a:xfrm>
            <a:off x="7065883" y="5098137"/>
            <a:ext cx="498634" cy="498634"/>
          </a:xfrm>
          <a:prstGeom prst="roundRect">
            <a:avLst>
              <a:gd name="adj" fmla="val 6667"/>
            </a:avLst>
          </a:prstGeom>
          <a:solidFill>
            <a:srgbClr val="F2EEEE"/>
          </a:solidFill>
          <a:ln/>
        </p:spPr>
        <p:txBody>
          <a:bodyPr/>
          <a:lstStyle/>
          <a:p>
            <a:endParaRPr lang="en-US"/>
          </a:p>
        </p:txBody>
      </p:sp>
      <p:sp>
        <p:nvSpPr>
          <p:cNvPr id="21" name="Text 19"/>
          <p:cNvSpPr/>
          <p:nvPr/>
        </p:nvSpPr>
        <p:spPr>
          <a:xfrm>
            <a:off x="7209115" y="5181243"/>
            <a:ext cx="212050" cy="332423"/>
          </a:xfrm>
          <a:prstGeom prst="rect">
            <a:avLst/>
          </a:prstGeom>
          <a:noFill/>
          <a:ln/>
        </p:spPr>
        <p:txBody>
          <a:bodyPr wrap="none" lIns="0" tIns="0" rIns="0" bIns="0" rtlCol="0" anchor="t"/>
          <a:lstStyle/>
          <a:p>
            <a:pPr marL="0" indent="0" algn="ctr">
              <a:lnSpc>
                <a:spcPts val="2600"/>
              </a:lnSpc>
              <a:buNone/>
            </a:pPr>
            <a:r>
              <a:rPr lang="en-US" sz="2600" dirty="0">
                <a:solidFill>
                  <a:srgbClr val="464646"/>
                </a:solidFill>
                <a:latin typeface="DM Sans Semi Bold" pitchFamily="34" charset="0"/>
                <a:ea typeface="DM Sans Semi Bold" pitchFamily="34" charset="-122"/>
                <a:cs typeface="DM Sans Semi Bold" pitchFamily="34" charset="-120"/>
              </a:rPr>
              <a:t>4</a:t>
            </a:r>
            <a:endParaRPr lang="en-US" sz="2600" dirty="0"/>
          </a:p>
        </p:txBody>
      </p:sp>
      <p:sp>
        <p:nvSpPr>
          <p:cNvPr id="22" name="Text 20"/>
          <p:cNvSpPr/>
          <p:nvPr/>
        </p:nvSpPr>
        <p:spPr>
          <a:xfrm>
            <a:off x="8534043" y="5070396"/>
            <a:ext cx="2770227" cy="346234"/>
          </a:xfrm>
          <a:prstGeom prst="rect">
            <a:avLst/>
          </a:prstGeom>
          <a:noFill/>
          <a:ln/>
        </p:spPr>
        <p:txBody>
          <a:bodyPr wrap="none" lIns="0" tIns="0" rIns="0" bIns="0" rtlCol="0" anchor="t"/>
          <a:lstStyle/>
          <a:p>
            <a:pPr marL="0" indent="0" algn="l">
              <a:lnSpc>
                <a:spcPts val="2700"/>
              </a:lnSpc>
              <a:buNone/>
            </a:pPr>
            <a:r>
              <a:rPr lang="en-US" sz="2150" dirty="0">
                <a:latin typeface="DM Sans Semi Bold" pitchFamily="34" charset="0"/>
                <a:ea typeface="DM Sans Semi Bold" pitchFamily="34" charset="-122"/>
                <a:cs typeface="DM Sans Semi Bold" pitchFamily="34" charset="-120"/>
              </a:rPr>
              <a:t>Accounting</a:t>
            </a:r>
            <a:endParaRPr lang="en-US" sz="2150" dirty="0"/>
          </a:p>
        </p:txBody>
      </p:sp>
      <p:sp>
        <p:nvSpPr>
          <p:cNvPr id="23" name="Text 21"/>
          <p:cNvSpPr/>
          <p:nvPr/>
        </p:nvSpPr>
        <p:spPr>
          <a:xfrm>
            <a:off x="8534043" y="5549503"/>
            <a:ext cx="5320665" cy="708898"/>
          </a:xfrm>
          <a:prstGeom prst="rect">
            <a:avLst/>
          </a:prstGeom>
          <a:noFill/>
          <a:ln/>
        </p:spPr>
        <p:txBody>
          <a:bodyPr wrap="square" lIns="0" tIns="0" rIns="0" bIns="0" rtlCol="0" anchor="t"/>
          <a:lstStyle/>
          <a:p>
            <a:pPr marL="0" indent="0" algn="l">
              <a:lnSpc>
                <a:spcPts val="2750"/>
              </a:lnSpc>
              <a:buNone/>
            </a:pPr>
            <a:r>
              <a:rPr lang="en-US" sz="1700" dirty="0">
                <a:latin typeface="Inter Medium" pitchFamily="34" charset="0"/>
                <a:ea typeface="Inter Medium" pitchFamily="34" charset="-122"/>
                <a:cs typeface="Inter Medium" pitchFamily="34" charset="-120"/>
              </a:rPr>
              <a:t>Handle financial transactions, generate reports, and manage tax compliance.</a:t>
            </a:r>
            <a:endParaRPr lang="en-US" sz="1700" dirty="0"/>
          </a:p>
        </p:txBody>
      </p:sp>
      <p:sp>
        <p:nvSpPr>
          <p:cNvPr id="24" name="Shape 22"/>
          <p:cNvSpPr/>
          <p:nvPr/>
        </p:nvSpPr>
        <p:spPr>
          <a:xfrm>
            <a:off x="6320671" y="6329482"/>
            <a:ext cx="775692" cy="30480"/>
          </a:xfrm>
          <a:prstGeom prst="roundRect">
            <a:avLst>
              <a:gd name="adj" fmla="val 109069"/>
            </a:avLst>
          </a:prstGeom>
          <a:solidFill>
            <a:srgbClr val="D8D4D4"/>
          </a:solidFill>
          <a:ln/>
        </p:spPr>
        <p:txBody>
          <a:bodyPr/>
          <a:lstStyle/>
          <a:p>
            <a:endParaRPr lang="en-US"/>
          </a:p>
        </p:txBody>
      </p:sp>
      <p:sp>
        <p:nvSpPr>
          <p:cNvPr id="25" name="Shape 23"/>
          <p:cNvSpPr/>
          <p:nvPr/>
        </p:nvSpPr>
        <p:spPr>
          <a:xfrm>
            <a:off x="7065883" y="6095405"/>
            <a:ext cx="498634" cy="498634"/>
          </a:xfrm>
          <a:prstGeom prst="roundRect">
            <a:avLst>
              <a:gd name="adj" fmla="val 6667"/>
            </a:avLst>
          </a:prstGeom>
          <a:solidFill>
            <a:srgbClr val="F2EEEE"/>
          </a:solidFill>
          <a:ln/>
        </p:spPr>
        <p:txBody>
          <a:bodyPr/>
          <a:lstStyle/>
          <a:p>
            <a:endParaRPr lang="en-US"/>
          </a:p>
        </p:txBody>
      </p:sp>
      <p:sp>
        <p:nvSpPr>
          <p:cNvPr id="26" name="Text 24"/>
          <p:cNvSpPr/>
          <p:nvPr/>
        </p:nvSpPr>
        <p:spPr>
          <a:xfrm>
            <a:off x="7212449" y="6178510"/>
            <a:ext cx="205383" cy="332423"/>
          </a:xfrm>
          <a:prstGeom prst="rect">
            <a:avLst/>
          </a:prstGeom>
          <a:noFill/>
          <a:ln/>
        </p:spPr>
        <p:txBody>
          <a:bodyPr wrap="none" lIns="0" tIns="0" rIns="0" bIns="0" rtlCol="0" anchor="t"/>
          <a:lstStyle/>
          <a:p>
            <a:pPr marL="0" indent="0" algn="ctr">
              <a:lnSpc>
                <a:spcPts val="2600"/>
              </a:lnSpc>
              <a:buNone/>
            </a:pPr>
            <a:r>
              <a:rPr lang="en-US" sz="2600" dirty="0">
                <a:solidFill>
                  <a:srgbClr val="464646"/>
                </a:solidFill>
                <a:latin typeface="DM Sans Semi Bold" pitchFamily="34" charset="0"/>
                <a:ea typeface="DM Sans Semi Bold" pitchFamily="34" charset="-122"/>
                <a:cs typeface="DM Sans Semi Bold" pitchFamily="34" charset="-120"/>
              </a:rPr>
              <a:t>5</a:t>
            </a:r>
            <a:endParaRPr lang="en-US" sz="2600" dirty="0"/>
          </a:p>
        </p:txBody>
      </p:sp>
      <p:sp>
        <p:nvSpPr>
          <p:cNvPr id="27" name="Text 25"/>
          <p:cNvSpPr/>
          <p:nvPr/>
        </p:nvSpPr>
        <p:spPr>
          <a:xfrm>
            <a:off x="3326130" y="6067663"/>
            <a:ext cx="2770227" cy="346234"/>
          </a:xfrm>
          <a:prstGeom prst="rect">
            <a:avLst/>
          </a:prstGeom>
          <a:noFill/>
          <a:ln/>
        </p:spPr>
        <p:txBody>
          <a:bodyPr wrap="none" lIns="0" tIns="0" rIns="0" bIns="0" rtlCol="0" anchor="t"/>
          <a:lstStyle/>
          <a:p>
            <a:pPr marL="0" indent="0" algn="r">
              <a:lnSpc>
                <a:spcPts val="2700"/>
              </a:lnSpc>
              <a:buNone/>
            </a:pPr>
            <a:r>
              <a:rPr lang="en-US" sz="2150" dirty="0">
                <a:latin typeface="DM Sans Semi Bold" pitchFamily="34" charset="0"/>
                <a:ea typeface="DM Sans Semi Bold" pitchFamily="34" charset="-122"/>
                <a:cs typeface="DM Sans Semi Bold" pitchFamily="34" charset="-120"/>
              </a:rPr>
              <a:t>CRM</a:t>
            </a:r>
            <a:endParaRPr lang="en-US" sz="2150" dirty="0"/>
          </a:p>
        </p:txBody>
      </p:sp>
      <p:sp>
        <p:nvSpPr>
          <p:cNvPr id="28" name="Text 26"/>
          <p:cNvSpPr/>
          <p:nvPr/>
        </p:nvSpPr>
        <p:spPr>
          <a:xfrm>
            <a:off x="775692" y="6546771"/>
            <a:ext cx="5320665" cy="708898"/>
          </a:xfrm>
          <a:prstGeom prst="rect">
            <a:avLst/>
          </a:prstGeom>
          <a:noFill/>
          <a:ln/>
        </p:spPr>
        <p:txBody>
          <a:bodyPr wrap="square" lIns="0" tIns="0" rIns="0" bIns="0" rtlCol="0" anchor="t"/>
          <a:lstStyle/>
          <a:p>
            <a:pPr marL="0" indent="0" algn="r">
              <a:lnSpc>
                <a:spcPts val="2750"/>
              </a:lnSpc>
              <a:buNone/>
            </a:pPr>
            <a:r>
              <a:rPr lang="en-US" sz="1700" dirty="0">
                <a:latin typeface="Inter Medium" pitchFamily="34" charset="0"/>
                <a:ea typeface="Inter Medium" pitchFamily="34" charset="-122"/>
                <a:cs typeface="Inter Medium" pitchFamily="34" charset="-120"/>
              </a:rPr>
              <a:t>Manage customer relationships, track opportunities, and provide customer service.</a:t>
            </a:r>
            <a:endParaRPr lang="en-US" sz="17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809863"/>
            <a:ext cx="6172200" cy="771525"/>
          </a:xfrm>
          <a:prstGeom prst="rect">
            <a:avLst/>
          </a:prstGeom>
          <a:noFill/>
          <a:ln/>
        </p:spPr>
        <p:txBody>
          <a:bodyPr wrap="none" lIns="0" tIns="0" rIns="0" bIns="0" rtlCol="0" anchor="t"/>
          <a:lstStyle/>
          <a:p>
            <a:pPr marL="0" indent="0">
              <a:lnSpc>
                <a:spcPts val="6050"/>
              </a:lnSpc>
              <a:buNone/>
            </a:pPr>
            <a:r>
              <a:rPr lang="en-US" sz="4850" dirty="0">
                <a:latin typeface="Crimson Pro Semi Bold" pitchFamily="34" charset="0"/>
                <a:ea typeface="Crimson Pro Semi Bold" pitchFamily="34" charset="-122"/>
                <a:cs typeface="Crimson Pro Semi Bold" pitchFamily="34" charset="-120"/>
              </a:rPr>
              <a:t>Setting Up Sales Teams</a:t>
            </a:r>
            <a:endParaRPr lang="en-US" sz="4850" dirty="0"/>
          </a:p>
        </p:txBody>
      </p:sp>
      <p:sp>
        <p:nvSpPr>
          <p:cNvPr id="3" name="Text 1"/>
          <p:cNvSpPr/>
          <p:nvPr/>
        </p:nvSpPr>
        <p:spPr>
          <a:xfrm>
            <a:off x="864037" y="219848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52D47"/>
                </a:solidFill>
                <a:latin typeface="Crimson Pro Semi Bold" pitchFamily="34" charset="0"/>
                <a:ea typeface="Crimson Pro Semi Bold" pitchFamily="34" charset="-122"/>
                <a:cs typeface="Crimson Pro Semi Bold" pitchFamily="34" charset="-120"/>
              </a:rPr>
              <a:t>Adding Team Leaders</a:t>
            </a:r>
            <a:endParaRPr lang="en-US" sz="2400" dirty="0"/>
          </a:p>
        </p:txBody>
      </p:sp>
      <p:sp>
        <p:nvSpPr>
          <p:cNvPr id="4" name="Text 2"/>
          <p:cNvSpPr/>
          <p:nvPr/>
        </p:nvSpPr>
        <p:spPr>
          <a:xfrm>
            <a:off x="864037" y="2831068"/>
            <a:ext cx="6150054" cy="1185148"/>
          </a:xfrm>
          <a:prstGeom prst="rect">
            <a:avLst/>
          </a:prstGeom>
          <a:noFill/>
          <a:ln/>
        </p:spPr>
        <p:txBody>
          <a:bodyPr wrap="squar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Go to Settings &gt; Users &amp; Companies &gt; Users &gt; New. Activate "Administrator" in Sales, ensuring no other department access.</a:t>
            </a:r>
            <a:endParaRPr lang="en-US" sz="1900" dirty="0"/>
          </a:p>
        </p:txBody>
      </p:sp>
      <p:pic>
        <p:nvPicPr>
          <p:cNvPr id="5" name="Image 0" descr="preencoded.png"/>
          <p:cNvPicPr>
            <a:picLocks noChangeAspect="1"/>
          </p:cNvPicPr>
          <p:nvPr/>
        </p:nvPicPr>
        <p:blipFill>
          <a:blip r:embed="rId3"/>
          <a:stretch>
            <a:fillRect/>
          </a:stretch>
        </p:blipFill>
        <p:spPr>
          <a:xfrm>
            <a:off x="864037" y="4293870"/>
            <a:ext cx="6150054" cy="2848213"/>
          </a:xfrm>
          <a:prstGeom prst="rect">
            <a:avLst/>
          </a:prstGeom>
        </p:spPr>
      </p:pic>
      <p:sp>
        <p:nvSpPr>
          <p:cNvPr id="6" name="Text 3"/>
          <p:cNvSpPr/>
          <p:nvPr/>
        </p:nvSpPr>
        <p:spPr>
          <a:xfrm>
            <a:off x="7623929" y="219848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52D47"/>
                </a:solidFill>
                <a:latin typeface="Crimson Pro Semi Bold" pitchFamily="34" charset="0"/>
                <a:ea typeface="Crimson Pro Semi Bold" pitchFamily="34" charset="-122"/>
                <a:cs typeface="Crimson Pro Semi Bold" pitchFamily="34" charset="-120"/>
              </a:rPr>
              <a:t>Adding Team Members</a:t>
            </a:r>
            <a:endParaRPr lang="en-US" sz="2400" dirty="0"/>
          </a:p>
        </p:txBody>
      </p:sp>
      <p:sp>
        <p:nvSpPr>
          <p:cNvPr id="7" name="Text 4"/>
          <p:cNvSpPr/>
          <p:nvPr/>
        </p:nvSpPr>
        <p:spPr>
          <a:xfrm>
            <a:off x="7623929" y="2831068"/>
            <a:ext cx="6150054" cy="1185148"/>
          </a:xfrm>
          <a:prstGeom prst="rect">
            <a:avLst/>
          </a:prstGeom>
          <a:noFill/>
          <a:ln/>
        </p:spPr>
        <p:txBody>
          <a:bodyPr wrap="squar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Go to Settings &gt; Users &amp; Companies &gt; Users &gt; New. Activate "User: Documents" in Sales, ensuring no other department access.</a:t>
            </a:r>
            <a:endParaRPr lang="en-US" sz="1900" dirty="0"/>
          </a:p>
        </p:txBody>
      </p:sp>
      <p:pic>
        <p:nvPicPr>
          <p:cNvPr id="8" name="Image 1" descr="preencoded.png"/>
          <p:cNvPicPr>
            <a:picLocks noChangeAspect="1"/>
          </p:cNvPicPr>
          <p:nvPr/>
        </p:nvPicPr>
        <p:blipFill>
          <a:blip r:embed="rId4"/>
          <a:stretch>
            <a:fillRect/>
          </a:stretch>
        </p:blipFill>
        <p:spPr>
          <a:xfrm>
            <a:off x="7623929" y="4293870"/>
            <a:ext cx="6150054" cy="2751653"/>
          </a:xfrm>
          <a:prstGeom prst="rect">
            <a:avLst/>
          </a:prstGeom>
        </p:spPr>
      </p:pic>
    </p:spTree>
    <p:extLst>
      <p:ext uri="{BB962C8B-B14F-4D97-AF65-F5344CB8AC3E}">
        <p14:creationId xmlns:p14="http://schemas.microsoft.com/office/powerpoint/2010/main" val="2150536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6890" y="657582"/>
            <a:ext cx="7628811" cy="747236"/>
          </a:xfrm>
          <a:prstGeom prst="rect">
            <a:avLst/>
          </a:prstGeom>
          <a:noFill/>
          <a:ln/>
        </p:spPr>
        <p:txBody>
          <a:bodyPr wrap="none" lIns="0" tIns="0" rIns="0" bIns="0" rtlCol="0" anchor="t"/>
          <a:lstStyle/>
          <a:p>
            <a:pPr marL="0" indent="0">
              <a:lnSpc>
                <a:spcPts val="5850"/>
              </a:lnSpc>
              <a:buNone/>
            </a:pPr>
            <a:r>
              <a:rPr lang="en-US" sz="4700" dirty="0">
                <a:solidFill>
                  <a:srgbClr val="152D47"/>
                </a:solidFill>
                <a:latin typeface="Crimson Pro Semi Bold" pitchFamily="34" charset="0"/>
                <a:ea typeface="Crimson Pro Semi Bold" pitchFamily="34" charset="-122"/>
                <a:cs typeface="Crimson Pro Semi Bold" pitchFamily="34" charset="-120"/>
              </a:rPr>
              <a:t>Creating and Converting Leads</a:t>
            </a:r>
            <a:endParaRPr lang="en-US" sz="4700" dirty="0"/>
          </a:p>
        </p:txBody>
      </p:sp>
      <p:pic>
        <p:nvPicPr>
          <p:cNvPr id="3" name="Image 0" descr="preencoded.png"/>
          <p:cNvPicPr>
            <a:picLocks noChangeAspect="1"/>
          </p:cNvPicPr>
          <p:nvPr/>
        </p:nvPicPr>
        <p:blipFill>
          <a:blip r:embed="rId3"/>
          <a:stretch>
            <a:fillRect/>
          </a:stretch>
        </p:blipFill>
        <p:spPr>
          <a:xfrm>
            <a:off x="836890" y="2032397"/>
            <a:ext cx="5340668" cy="2465546"/>
          </a:xfrm>
          <a:prstGeom prst="rect">
            <a:avLst/>
          </a:prstGeom>
        </p:spPr>
      </p:pic>
      <p:sp>
        <p:nvSpPr>
          <p:cNvPr id="4" name="Text 1"/>
          <p:cNvSpPr/>
          <p:nvPr/>
        </p:nvSpPr>
        <p:spPr>
          <a:xfrm>
            <a:off x="836890" y="4766905"/>
            <a:ext cx="2989183" cy="373618"/>
          </a:xfrm>
          <a:prstGeom prst="rect">
            <a:avLst/>
          </a:prstGeom>
          <a:noFill/>
          <a:ln/>
        </p:spPr>
        <p:txBody>
          <a:bodyPr wrap="none" lIns="0" tIns="0" rIns="0" bIns="0" rtlCol="0" anchor="t"/>
          <a:lstStyle/>
          <a:p>
            <a:pPr marL="0" indent="0">
              <a:lnSpc>
                <a:spcPts val="2900"/>
              </a:lnSpc>
              <a:buNone/>
            </a:pPr>
            <a:r>
              <a:rPr lang="en-US" sz="2350" dirty="0">
                <a:solidFill>
                  <a:srgbClr val="152D47"/>
                </a:solidFill>
                <a:latin typeface="Crimson Pro Semi Bold" pitchFamily="34" charset="0"/>
                <a:ea typeface="Crimson Pro Semi Bold" pitchFamily="34" charset="-122"/>
                <a:cs typeface="Crimson Pro Semi Bold" pitchFamily="34" charset="-120"/>
              </a:rPr>
              <a:t>Create a Lead</a:t>
            </a:r>
            <a:endParaRPr lang="en-US" sz="2350" dirty="0"/>
          </a:p>
        </p:txBody>
      </p:sp>
      <p:sp>
        <p:nvSpPr>
          <p:cNvPr id="5" name="Text 2"/>
          <p:cNvSpPr/>
          <p:nvPr/>
        </p:nvSpPr>
        <p:spPr>
          <a:xfrm>
            <a:off x="836890" y="5379601"/>
            <a:ext cx="6186607" cy="765334"/>
          </a:xfrm>
          <a:prstGeom prst="rect">
            <a:avLst/>
          </a:prstGeom>
          <a:noFill/>
          <a:ln/>
        </p:spPr>
        <p:txBody>
          <a:bodyPr wrap="square" lIns="0" tIns="0" rIns="0" bIns="0" rtlCol="0" anchor="t"/>
          <a:lstStyle/>
          <a:p>
            <a:pPr marL="0" indent="0">
              <a:lnSpc>
                <a:spcPts val="3000"/>
              </a:lnSpc>
              <a:buNone/>
            </a:pPr>
            <a:r>
              <a:rPr lang="en-US" sz="1850" dirty="0">
                <a:latin typeface="Heebo" pitchFamily="34" charset="0"/>
                <a:ea typeface="Heebo" pitchFamily="34" charset="-122"/>
                <a:cs typeface="Heebo" pitchFamily="34" charset="-120"/>
              </a:rPr>
              <a:t>Go to CRM &gt; Leads &gt; New. Fill in the lead details, assign a salesperson and sales team.</a:t>
            </a:r>
            <a:endParaRPr lang="en-US" sz="1850" dirty="0"/>
          </a:p>
        </p:txBody>
      </p:sp>
      <p:pic>
        <p:nvPicPr>
          <p:cNvPr id="6" name="Image 1" descr="preencoded.png"/>
          <p:cNvPicPr>
            <a:picLocks noChangeAspect="1"/>
          </p:cNvPicPr>
          <p:nvPr/>
        </p:nvPicPr>
        <p:blipFill>
          <a:blip r:embed="rId4"/>
          <a:stretch>
            <a:fillRect/>
          </a:stretch>
        </p:blipFill>
        <p:spPr>
          <a:xfrm>
            <a:off x="7614523" y="2032397"/>
            <a:ext cx="6186607" cy="3424952"/>
          </a:xfrm>
          <a:prstGeom prst="rect">
            <a:avLst/>
          </a:prstGeom>
        </p:spPr>
      </p:pic>
      <p:sp>
        <p:nvSpPr>
          <p:cNvPr id="7" name="Text 3"/>
          <p:cNvSpPr/>
          <p:nvPr/>
        </p:nvSpPr>
        <p:spPr>
          <a:xfrm>
            <a:off x="7614523" y="5726311"/>
            <a:ext cx="2989183" cy="373618"/>
          </a:xfrm>
          <a:prstGeom prst="rect">
            <a:avLst/>
          </a:prstGeom>
          <a:noFill/>
          <a:ln/>
        </p:spPr>
        <p:txBody>
          <a:bodyPr wrap="none" lIns="0" tIns="0" rIns="0" bIns="0" rtlCol="0" anchor="t"/>
          <a:lstStyle/>
          <a:p>
            <a:pPr marL="0" indent="0">
              <a:lnSpc>
                <a:spcPts val="2900"/>
              </a:lnSpc>
              <a:buNone/>
            </a:pPr>
            <a:r>
              <a:rPr lang="en-US" sz="2350" dirty="0">
                <a:solidFill>
                  <a:srgbClr val="152D47"/>
                </a:solidFill>
                <a:latin typeface="Crimson Pro Semi Bold" pitchFamily="34" charset="0"/>
                <a:ea typeface="Crimson Pro Semi Bold" pitchFamily="34" charset="-122"/>
                <a:cs typeface="Crimson Pro Semi Bold" pitchFamily="34" charset="-120"/>
              </a:rPr>
              <a:t>Convert to Opportunity</a:t>
            </a:r>
            <a:endParaRPr lang="en-US" sz="2350" dirty="0"/>
          </a:p>
        </p:txBody>
      </p:sp>
      <p:sp>
        <p:nvSpPr>
          <p:cNvPr id="8" name="Text 4"/>
          <p:cNvSpPr/>
          <p:nvPr/>
        </p:nvSpPr>
        <p:spPr>
          <a:xfrm>
            <a:off x="7614523" y="6339007"/>
            <a:ext cx="6186607" cy="1148001"/>
          </a:xfrm>
          <a:prstGeom prst="rect">
            <a:avLst/>
          </a:prstGeom>
          <a:noFill/>
          <a:ln/>
        </p:spPr>
        <p:txBody>
          <a:bodyPr wrap="square" lIns="0" tIns="0" rIns="0" bIns="0" rtlCol="0" anchor="t"/>
          <a:lstStyle/>
          <a:p>
            <a:pPr marL="0" indent="0">
              <a:lnSpc>
                <a:spcPts val="3000"/>
              </a:lnSpc>
              <a:buNone/>
            </a:pPr>
            <a:r>
              <a:rPr lang="en-US" sz="1850" dirty="0">
                <a:latin typeface="Heebo" pitchFamily="34" charset="0"/>
                <a:ea typeface="Heebo" pitchFamily="34" charset="-122"/>
                <a:cs typeface="Heebo" pitchFamily="34" charset="-120"/>
              </a:rPr>
              <a:t>Click "Convert to Opportunity" &gt; "Create Opportunity". Fill in opportunity details like Expected Revenue and Expected Closing.</a:t>
            </a:r>
            <a:endParaRPr lang="en-US" sz="1850" dirty="0"/>
          </a:p>
        </p:txBody>
      </p:sp>
    </p:spTree>
    <p:extLst>
      <p:ext uri="{BB962C8B-B14F-4D97-AF65-F5344CB8AC3E}">
        <p14:creationId xmlns:p14="http://schemas.microsoft.com/office/powerpoint/2010/main" val="29575735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610" y="2996922"/>
            <a:ext cx="4869061" cy="2235756"/>
          </a:xfrm>
          <a:prstGeom prst="rect">
            <a:avLst/>
          </a:prstGeom>
        </p:spPr>
      </p:pic>
      <p:sp>
        <p:nvSpPr>
          <p:cNvPr id="4" name="Text 0"/>
          <p:cNvSpPr/>
          <p:nvPr/>
        </p:nvSpPr>
        <p:spPr>
          <a:xfrm>
            <a:off x="6350437" y="2951321"/>
            <a:ext cx="6342817"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Semi Bold" pitchFamily="34" charset="0"/>
                <a:ea typeface="Crimson Pro Semi Bold" pitchFamily="34" charset="-122"/>
                <a:cs typeface="Crimson Pro Semi Bold" pitchFamily="34" charset="-120"/>
              </a:rPr>
              <a:t>Managing Opportunities</a:t>
            </a:r>
            <a:endParaRPr lang="en-US" sz="4850" dirty="0"/>
          </a:p>
        </p:txBody>
      </p:sp>
      <p:sp>
        <p:nvSpPr>
          <p:cNvPr id="5" name="Text 1"/>
          <p:cNvSpPr/>
          <p:nvPr/>
        </p:nvSpPr>
        <p:spPr>
          <a:xfrm>
            <a:off x="6350437" y="4093131"/>
            <a:ext cx="7415927" cy="1185148"/>
          </a:xfrm>
          <a:prstGeom prst="rect">
            <a:avLst/>
          </a:prstGeom>
          <a:noFill/>
          <a:ln/>
        </p:spPr>
        <p:txBody>
          <a:bodyPr wrap="squar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Set the opportunity stage (qualified, proposition, won, lost). Create quotations by adding products, quantities, taxes, and payment terms. Confirm the quotation to convert it into a sales order.</a:t>
            </a:r>
            <a:endParaRPr lang="en-US" sz="1900" dirty="0"/>
          </a:p>
        </p:txBody>
      </p:sp>
    </p:spTree>
    <p:extLst>
      <p:ext uri="{BB962C8B-B14F-4D97-AF65-F5344CB8AC3E}">
        <p14:creationId xmlns:p14="http://schemas.microsoft.com/office/powerpoint/2010/main" val="8214405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2990850"/>
            <a:ext cx="4869061" cy="2247900"/>
          </a:xfrm>
          <a:prstGeom prst="rect">
            <a:avLst/>
          </a:prstGeom>
        </p:spPr>
      </p:pic>
      <p:sp>
        <p:nvSpPr>
          <p:cNvPr id="4" name="Text 0"/>
          <p:cNvSpPr/>
          <p:nvPr/>
        </p:nvSpPr>
        <p:spPr>
          <a:xfrm>
            <a:off x="864037" y="2951321"/>
            <a:ext cx="6172200"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Semi Bold" pitchFamily="34" charset="0"/>
                <a:ea typeface="Crimson Pro Semi Bold" pitchFamily="34" charset="-122"/>
                <a:cs typeface="Crimson Pro Semi Bold" pitchFamily="34" charset="-120"/>
              </a:rPr>
              <a:t>Creating Quotation</a:t>
            </a:r>
            <a:endParaRPr lang="en-US" sz="4850" dirty="0"/>
          </a:p>
        </p:txBody>
      </p:sp>
      <p:sp>
        <p:nvSpPr>
          <p:cNvPr id="5" name="Text 1"/>
          <p:cNvSpPr/>
          <p:nvPr/>
        </p:nvSpPr>
        <p:spPr>
          <a:xfrm>
            <a:off x="864037" y="4093131"/>
            <a:ext cx="7415927" cy="1185148"/>
          </a:xfrm>
          <a:prstGeom prst="rect">
            <a:avLst/>
          </a:prstGeom>
          <a:noFill/>
          <a:ln/>
        </p:spPr>
        <p:txBody>
          <a:bodyPr wrap="squar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Then we click on New Quotation, and after that we add the products, quantity, taxes, and then we choose the payment period and click on Confirm.</a:t>
            </a:r>
            <a:endParaRPr lang="en-US" sz="1900" dirty="0"/>
          </a:p>
        </p:txBody>
      </p:sp>
    </p:spTree>
    <p:extLst>
      <p:ext uri="{BB962C8B-B14F-4D97-AF65-F5344CB8AC3E}">
        <p14:creationId xmlns:p14="http://schemas.microsoft.com/office/powerpoint/2010/main" val="1931857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2699" y="969407"/>
            <a:ext cx="4590931" cy="573881"/>
          </a:xfrm>
          <a:prstGeom prst="rect">
            <a:avLst/>
          </a:prstGeom>
          <a:noFill/>
          <a:ln/>
        </p:spPr>
        <p:txBody>
          <a:bodyPr wrap="none" lIns="0" tIns="0" rIns="0" bIns="0" rtlCol="0" anchor="t"/>
          <a:lstStyle/>
          <a:p>
            <a:pPr marL="0" indent="0">
              <a:lnSpc>
                <a:spcPts val="4500"/>
              </a:lnSpc>
              <a:buNone/>
            </a:pPr>
            <a:r>
              <a:rPr lang="en-US" sz="3600" dirty="0">
                <a:solidFill>
                  <a:srgbClr val="152D47"/>
                </a:solidFill>
                <a:latin typeface="Crimson Pro Semi Bold" pitchFamily="34" charset="0"/>
                <a:ea typeface="Crimson Pro Semi Bold" pitchFamily="34" charset="-122"/>
                <a:cs typeface="Crimson Pro Semi Bold" pitchFamily="34" charset="-120"/>
              </a:rPr>
              <a:t>Creating Invoices</a:t>
            </a:r>
            <a:endParaRPr lang="en-US" sz="3600" dirty="0"/>
          </a:p>
        </p:txBody>
      </p:sp>
      <p:sp>
        <p:nvSpPr>
          <p:cNvPr id="3" name="Text 1"/>
          <p:cNvSpPr/>
          <p:nvPr/>
        </p:nvSpPr>
        <p:spPr>
          <a:xfrm>
            <a:off x="642699" y="1910477"/>
            <a:ext cx="13345001" cy="293727"/>
          </a:xfrm>
          <a:prstGeom prst="rect">
            <a:avLst/>
          </a:prstGeom>
          <a:noFill/>
          <a:ln/>
        </p:spPr>
        <p:txBody>
          <a:bodyPr wrap="none" lIns="0" tIns="0" rIns="0" bIns="0" rtlCol="0" anchor="t"/>
          <a:lstStyle/>
          <a:p>
            <a:pPr marL="0" indent="0">
              <a:lnSpc>
                <a:spcPts val="2300"/>
              </a:lnSpc>
              <a:buNone/>
            </a:pPr>
            <a:r>
              <a:rPr lang="en-US" sz="2000" dirty="0">
                <a:latin typeface="Heebo" pitchFamily="34" charset="0"/>
                <a:ea typeface="Heebo" pitchFamily="34" charset="-122"/>
                <a:cs typeface="Heebo" pitchFamily="34" charset="-120"/>
              </a:rPr>
              <a:t>From the sales order, create an invoice by clicking "Create Invoice" and selecting "Regular Invoice". Confirm the invoice.</a:t>
            </a:r>
            <a:endParaRPr lang="en-US" sz="2000" dirty="0"/>
          </a:p>
        </p:txBody>
      </p:sp>
      <p:pic>
        <p:nvPicPr>
          <p:cNvPr id="4" name="Image 0" descr="preencoded.png"/>
          <p:cNvPicPr>
            <a:picLocks noChangeAspect="1"/>
          </p:cNvPicPr>
          <p:nvPr/>
        </p:nvPicPr>
        <p:blipFill>
          <a:blip r:embed="rId3"/>
          <a:stretch>
            <a:fillRect/>
          </a:stretch>
        </p:blipFill>
        <p:spPr>
          <a:xfrm>
            <a:off x="2473762" y="2530435"/>
            <a:ext cx="4765238" cy="2203609"/>
          </a:xfrm>
          <a:prstGeom prst="rect">
            <a:avLst/>
          </a:prstGeom>
        </p:spPr>
      </p:pic>
      <p:pic>
        <p:nvPicPr>
          <p:cNvPr id="5" name="Image 1" descr="preencoded.png"/>
          <p:cNvPicPr>
            <a:picLocks noChangeAspect="1"/>
          </p:cNvPicPr>
          <p:nvPr/>
        </p:nvPicPr>
        <p:blipFill>
          <a:blip r:embed="rId4"/>
          <a:stretch>
            <a:fillRect/>
          </a:stretch>
        </p:blipFill>
        <p:spPr>
          <a:xfrm>
            <a:off x="7385804" y="2530435"/>
            <a:ext cx="4770715" cy="2203609"/>
          </a:xfrm>
          <a:prstGeom prst="rect">
            <a:avLst/>
          </a:prstGeom>
        </p:spPr>
      </p:pic>
      <p:pic>
        <p:nvPicPr>
          <p:cNvPr id="6" name="Image 2" descr="preencoded.png"/>
          <p:cNvPicPr>
            <a:picLocks noChangeAspect="1"/>
          </p:cNvPicPr>
          <p:nvPr/>
        </p:nvPicPr>
        <p:blipFill>
          <a:blip r:embed="rId5"/>
          <a:stretch>
            <a:fillRect/>
          </a:stretch>
        </p:blipFill>
        <p:spPr>
          <a:xfrm>
            <a:off x="4924306" y="4880848"/>
            <a:ext cx="4781788" cy="2203609"/>
          </a:xfrm>
          <a:prstGeom prst="rect">
            <a:avLst/>
          </a:prstGeom>
        </p:spPr>
      </p:pic>
    </p:spTree>
    <p:extLst>
      <p:ext uri="{BB962C8B-B14F-4D97-AF65-F5344CB8AC3E}">
        <p14:creationId xmlns:p14="http://schemas.microsoft.com/office/powerpoint/2010/main" val="17934827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447324"/>
            <a:ext cx="7561659"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Semi Bold" pitchFamily="34" charset="0"/>
                <a:ea typeface="Crimson Pro Semi Bold" pitchFamily="34" charset="-122"/>
                <a:cs typeface="Crimson Pro Semi Bold" pitchFamily="34" charset="-120"/>
              </a:rPr>
              <a:t>Managing Lost Opportunities</a:t>
            </a:r>
            <a:endParaRPr lang="en-US" sz="4850" dirty="0"/>
          </a:p>
        </p:txBody>
      </p:sp>
      <p:pic>
        <p:nvPicPr>
          <p:cNvPr id="3" name="Image 0" descr="preencoded.png"/>
          <p:cNvPicPr>
            <a:picLocks noChangeAspect="1"/>
          </p:cNvPicPr>
          <p:nvPr/>
        </p:nvPicPr>
        <p:blipFill>
          <a:blip r:embed="rId3"/>
          <a:stretch>
            <a:fillRect/>
          </a:stretch>
        </p:blipFill>
        <p:spPr>
          <a:xfrm>
            <a:off x="864037" y="2866787"/>
            <a:ext cx="3898821" cy="1801177"/>
          </a:xfrm>
          <a:prstGeom prst="rect">
            <a:avLst/>
          </a:prstGeom>
        </p:spPr>
      </p:pic>
      <p:sp>
        <p:nvSpPr>
          <p:cNvPr id="4" name="Text 1"/>
          <p:cNvSpPr/>
          <p:nvPr/>
        </p:nvSpPr>
        <p:spPr>
          <a:xfrm>
            <a:off x="864037" y="4945618"/>
            <a:ext cx="3898821" cy="395049"/>
          </a:xfrm>
          <a:prstGeom prst="rect">
            <a:avLst/>
          </a:prstGeom>
          <a:noFill/>
          <a:ln/>
        </p:spPr>
        <p:txBody>
          <a:bodyPr wrap="none" lIns="0" tIns="0" rIns="0" bIns="0" rtlCol="0" anchor="t"/>
          <a:lstStyle/>
          <a:p>
            <a:pPr marL="0" indent="0">
              <a:lnSpc>
                <a:spcPts val="3100"/>
              </a:lnSpc>
              <a:buNone/>
            </a:pPr>
            <a:r>
              <a:rPr lang="en-US" sz="1900" b="1" dirty="0">
                <a:latin typeface="Heebo" pitchFamily="34" charset="0"/>
                <a:ea typeface="Heebo" pitchFamily="34" charset="-122"/>
                <a:cs typeface="Heebo" pitchFamily="34" charset="-120"/>
              </a:rPr>
              <a:t>CRM &gt; Pipeline</a:t>
            </a:r>
            <a:endParaRPr lang="en-US" sz="1900" dirty="0"/>
          </a:p>
        </p:txBody>
      </p:sp>
      <p:sp>
        <p:nvSpPr>
          <p:cNvPr id="5" name="Text 2"/>
          <p:cNvSpPr/>
          <p:nvPr/>
        </p:nvSpPr>
        <p:spPr>
          <a:xfrm>
            <a:off x="864037" y="5562838"/>
            <a:ext cx="3898821" cy="315992"/>
          </a:xfrm>
          <a:prstGeom prst="rect">
            <a:avLst/>
          </a:prstGeom>
          <a:noFill/>
          <a:ln/>
        </p:spPr>
        <p:txBody>
          <a:bodyPr wrap="none" lIns="0" tIns="0" rIns="0" bIns="0" rtlCol="0" anchor="t"/>
          <a:lstStyle/>
          <a:p>
            <a:pPr marL="0" indent="0">
              <a:lnSpc>
                <a:spcPts val="2450"/>
              </a:lnSpc>
              <a:buNone/>
            </a:pPr>
            <a:r>
              <a:rPr lang="en-US" sz="1550" dirty="0">
                <a:latin typeface="Heebo" pitchFamily="34" charset="0"/>
                <a:ea typeface="Heebo" pitchFamily="34" charset="-122"/>
                <a:cs typeface="Heebo" pitchFamily="34" charset="-120"/>
              </a:rPr>
              <a:t>Click on the opportunity and mark it as lost.</a:t>
            </a:r>
            <a:endParaRPr lang="en-US" sz="1550" dirty="0"/>
          </a:p>
        </p:txBody>
      </p:sp>
      <p:pic>
        <p:nvPicPr>
          <p:cNvPr id="6" name="Image 1" descr="preencoded.png"/>
          <p:cNvPicPr>
            <a:picLocks noChangeAspect="1"/>
          </p:cNvPicPr>
          <p:nvPr/>
        </p:nvPicPr>
        <p:blipFill>
          <a:blip r:embed="rId4"/>
          <a:stretch>
            <a:fillRect/>
          </a:stretch>
        </p:blipFill>
        <p:spPr>
          <a:xfrm>
            <a:off x="5372695" y="2866787"/>
            <a:ext cx="3898821" cy="1773912"/>
          </a:xfrm>
          <a:prstGeom prst="rect">
            <a:avLst/>
          </a:prstGeom>
        </p:spPr>
      </p:pic>
      <p:sp>
        <p:nvSpPr>
          <p:cNvPr id="7" name="Text 3"/>
          <p:cNvSpPr/>
          <p:nvPr/>
        </p:nvSpPr>
        <p:spPr>
          <a:xfrm>
            <a:off x="5372695" y="4918353"/>
            <a:ext cx="3898821" cy="395049"/>
          </a:xfrm>
          <a:prstGeom prst="rect">
            <a:avLst/>
          </a:prstGeom>
          <a:noFill/>
          <a:ln/>
        </p:spPr>
        <p:txBody>
          <a:bodyPr wrap="none" lIns="0" tIns="0" rIns="0" bIns="0" rtlCol="0" anchor="t"/>
          <a:lstStyle/>
          <a:p>
            <a:pPr marL="0" indent="0">
              <a:lnSpc>
                <a:spcPts val="3100"/>
              </a:lnSpc>
              <a:buNone/>
            </a:pPr>
            <a:r>
              <a:rPr lang="en-US" sz="1900" b="1" dirty="0">
                <a:latin typeface="Heebo" pitchFamily="34" charset="0"/>
                <a:ea typeface="Heebo" pitchFamily="34" charset="-122"/>
                <a:cs typeface="Heebo" pitchFamily="34" charset="-120"/>
              </a:rPr>
              <a:t>CRM &gt; pipeline</a:t>
            </a:r>
            <a:endParaRPr lang="en-US" sz="1900" dirty="0"/>
          </a:p>
        </p:txBody>
      </p:sp>
      <p:sp>
        <p:nvSpPr>
          <p:cNvPr id="8" name="Text 4"/>
          <p:cNvSpPr/>
          <p:nvPr/>
        </p:nvSpPr>
        <p:spPr>
          <a:xfrm>
            <a:off x="5372695" y="5535573"/>
            <a:ext cx="3898821" cy="631984"/>
          </a:xfrm>
          <a:prstGeom prst="rect">
            <a:avLst/>
          </a:prstGeom>
          <a:noFill/>
          <a:ln/>
        </p:spPr>
        <p:txBody>
          <a:bodyPr wrap="square" lIns="0" tIns="0" rIns="0" bIns="0" rtlCol="0" anchor="t"/>
          <a:lstStyle/>
          <a:p>
            <a:pPr marL="0" indent="0">
              <a:lnSpc>
                <a:spcPts val="2450"/>
              </a:lnSpc>
              <a:buNone/>
            </a:pPr>
            <a:r>
              <a:rPr lang="en-US" sz="1550" dirty="0">
                <a:latin typeface="Heebo" pitchFamily="34" charset="0"/>
                <a:ea typeface="Heebo" pitchFamily="34" charset="-122"/>
                <a:cs typeface="Heebo" pitchFamily="34" charset="-120"/>
              </a:rPr>
              <a:t>Specify the reason for losing the opportunity.</a:t>
            </a:r>
            <a:endParaRPr lang="en-US" sz="1550" dirty="0"/>
          </a:p>
        </p:txBody>
      </p:sp>
      <p:pic>
        <p:nvPicPr>
          <p:cNvPr id="9" name="Image 2" descr="preencoded.png"/>
          <p:cNvPicPr>
            <a:picLocks noChangeAspect="1"/>
          </p:cNvPicPr>
          <p:nvPr/>
        </p:nvPicPr>
        <p:blipFill>
          <a:blip r:embed="rId5"/>
          <a:stretch>
            <a:fillRect/>
          </a:stretch>
        </p:blipFill>
        <p:spPr>
          <a:xfrm>
            <a:off x="9881354" y="2866787"/>
            <a:ext cx="3898821" cy="1771412"/>
          </a:xfrm>
          <a:prstGeom prst="rect">
            <a:avLst/>
          </a:prstGeom>
        </p:spPr>
      </p:pic>
      <p:sp>
        <p:nvSpPr>
          <p:cNvPr id="10" name="Text 5"/>
          <p:cNvSpPr/>
          <p:nvPr/>
        </p:nvSpPr>
        <p:spPr>
          <a:xfrm>
            <a:off x="9881354" y="4915853"/>
            <a:ext cx="3898821" cy="790099"/>
          </a:xfrm>
          <a:prstGeom prst="rect">
            <a:avLst/>
          </a:prstGeom>
          <a:noFill/>
          <a:ln/>
        </p:spPr>
        <p:txBody>
          <a:bodyPr wrap="square" lIns="0" tIns="0" rIns="0" bIns="0" rtlCol="0" anchor="t"/>
          <a:lstStyle/>
          <a:p>
            <a:pPr marL="0" indent="0">
              <a:lnSpc>
                <a:spcPts val="3100"/>
              </a:lnSpc>
              <a:buNone/>
            </a:pPr>
            <a:r>
              <a:rPr lang="en-US" sz="1900" b="1" dirty="0">
                <a:latin typeface="Heebo" pitchFamily="34" charset="0"/>
                <a:ea typeface="Heebo" pitchFamily="34" charset="-122"/>
                <a:cs typeface="Heebo" pitchFamily="34" charset="-120"/>
              </a:rPr>
              <a:t>CRM &gt; Configuration &gt; Lost Reasons</a:t>
            </a:r>
            <a:endParaRPr lang="en-US" sz="1900" dirty="0"/>
          </a:p>
        </p:txBody>
      </p:sp>
      <p:sp>
        <p:nvSpPr>
          <p:cNvPr id="11" name="Text 6"/>
          <p:cNvSpPr/>
          <p:nvPr/>
        </p:nvSpPr>
        <p:spPr>
          <a:xfrm>
            <a:off x="9881354" y="5928122"/>
            <a:ext cx="3898821" cy="631984"/>
          </a:xfrm>
          <a:prstGeom prst="rect">
            <a:avLst/>
          </a:prstGeom>
          <a:noFill/>
          <a:ln/>
        </p:spPr>
        <p:txBody>
          <a:bodyPr wrap="square" lIns="0" tIns="0" rIns="0" bIns="0" rtlCol="0" anchor="t"/>
          <a:lstStyle/>
          <a:p>
            <a:pPr marL="0" indent="0">
              <a:lnSpc>
                <a:spcPts val="2450"/>
              </a:lnSpc>
              <a:buNone/>
            </a:pPr>
            <a:r>
              <a:rPr lang="en-US" sz="1550" dirty="0">
                <a:latin typeface="Heebo" pitchFamily="34" charset="0"/>
                <a:ea typeface="Heebo" pitchFamily="34" charset="-122"/>
                <a:cs typeface="Heebo" pitchFamily="34" charset="-120"/>
              </a:rPr>
              <a:t>adding or editing reasons under CRM app &gt; Configuration &gt; Lost Reasons.</a:t>
            </a:r>
            <a:endParaRPr lang="en-US" sz="1550" dirty="0"/>
          </a:p>
        </p:txBody>
      </p:sp>
    </p:spTree>
    <p:extLst>
      <p:ext uri="{BB962C8B-B14F-4D97-AF65-F5344CB8AC3E}">
        <p14:creationId xmlns:p14="http://schemas.microsoft.com/office/powerpoint/2010/main" val="1470690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pic>
        <p:nvPicPr>
          <p:cNvPr id="3" name="Image 1" descr="preencoded.png"/>
          <p:cNvPicPr>
            <a:picLocks noChangeAspect="1"/>
          </p:cNvPicPr>
          <p:nvPr/>
        </p:nvPicPr>
        <p:blipFill>
          <a:blip r:embed="rId4"/>
          <a:stretch>
            <a:fillRect/>
          </a:stretch>
        </p:blipFill>
        <p:spPr>
          <a:xfrm>
            <a:off x="2996446" y="308610"/>
            <a:ext cx="8637389" cy="2468880"/>
          </a:xfrm>
          <a:prstGeom prst="rect">
            <a:avLst/>
          </a:prstGeom>
        </p:spPr>
      </p:pic>
      <p:sp>
        <p:nvSpPr>
          <p:cNvPr id="4" name="Text 0"/>
          <p:cNvSpPr/>
          <p:nvPr/>
        </p:nvSpPr>
        <p:spPr>
          <a:xfrm>
            <a:off x="864037" y="4691896"/>
            <a:ext cx="7765375" cy="771525"/>
          </a:xfrm>
          <a:prstGeom prst="rect">
            <a:avLst/>
          </a:prstGeom>
          <a:noFill/>
          <a:ln/>
        </p:spPr>
        <p:txBody>
          <a:bodyPr wrap="none" lIns="0" tIns="0" rIns="0" bIns="0" rtlCol="0" anchor="t"/>
          <a:lstStyle/>
          <a:p>
            <a:pPr marL="0" indent="0">
              <a:lnSpc>
                <a:spcPts val="6050"/>
              </a:lnSpc>
              <a:buNone/>
            </a:pPr>
            <a:r>
              <a:rPr lang="en-US" sz="4850" dirty="0">
                <a:latin typeface="Crimson Pro Semi Bold" pitchFamily="34" charset="0"/>
                <a:ea typeface="Crimson Pro Semi Bold" pitchFamily="34" charset="-122"/>
                <a:cs typeface="Crimson Pro Semi Bold" pitchFamily="34" charset="-120"/>
              </a:rPr>
              <a:t>Odoo Studio and Kanban View</a:t>
            </a:r>
            <a:endParaRPr lang="en-US" sz="4850" dirty="0"/>
          </a:p>
        </p:txBody>
      </p:sp>
      <p:sp>
        <p:nvSpPr>
          <p:cNvPr id="5" name="Text 1"/>
          <p:cNvSpPr/>
          <p:nvPr/>
        </p:nvSpPr>
        <p:spPr>
          <a:xfrm>
            <a:off x="864037" y="5833705"/>
            <a:ext cx="12902327" cy="790099"/>
          </a:xfrm>
          <a:prstGeom prst="rect">
            <a:avLst/>
          </a:prstGeom>
          <a:noFill/>
          <a:ln/>
        </p:spPr>
        <p:txBody>
          <a:bodyPr wrap="squar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Use Odoo Studio Module to customize the interface, such as fixing filters and grouping by stage in the Kanban view for easier management.</a:t>
            </a:r>
            <a:endParaRPr lang="en-US" sz="1900" dirty="0"/>
          </a:p>
        </p:txBody>
      </p:sp>
    </p:spTree>
    <p:extLst>
      <p:ext uri="{BB962C8B-B14F-4D97-AF65-F5344CB8AC3E}">
        <p14:creationId xmlns:p14="http://schemas.microsoft.com/office/powerpoint/2010/main" val="1221227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855702"/>
            <a:ext cx="6172200"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Semi Bold" pitchFamily="34" charset="0"/>
                <a:ea typeface="Crimson Pro Semi Bold" pitchFamily="34" charset="-122"/>
                <a:cs typeface="Crimson Pro Semi Bold" pitchFamily="34" charset="-120"/>
              </a:rPr>
              <a:t>Activity Plans</a:t>
            </a:r>
            <a:endParaRPr lang="en-US" sz="4850" dirty="0"/>
          </a:p>
        </p:txBody>
      </p:sp>
      <p:pic>
        <p:nvPicPr>
          <p:cNvPr id="3" name="Image 0" descr="preencoded.png"/>
          <p:cNvPicPr>
            <a:picLocks noChangeAspect="1"/>
          </p:cNvPicPr>
          <p:nvPr/>
        </p:nvPicPr>
        <p:blipFill>
          <a:blip r:embed="rId3"/>
          <a:stretch>
            <a:fillRect/>
          </a:stretch>
        </p:blipFill>
        <p:spPr>
          <a:xfrm>
            <a:off x="864037" y="2275165"/>
            <a:ext cx="5513784" cy="916900"/>
          </a:xfrm>
          <a:prstGeom prst="rect">
            <a:avLst/>
          </a:prstGeom>
        </p:spPr>
      </p:pic>
      <p:sp>
        <p:nvSpPr>
          <p:cNvPr id="4" name="Text 1"/>
          <p:cNvSpPr/>
          <p:nvPr/>
        </p:nvSpPr>
        <p:spPr>
          <a:xfrm>
            <a:off x="864037" y="3469719"/>
            <a:ext cx="4730115" cy="385763"/>
          </a:xfrm>
          <a:prstGeom prst="rect">
            <a:avLst/>
          </a:prstGeom>
          <a:noFill/>
          <a:ln/>
        </p:spPr>
        <p:txBody>
          <a:bodyPr wrap="none" lIns="0" tIns="0" rIns="0" bIns="0" rtlCol="0" anchor="t"/>
          <a:lstStyle/>
          <a:p>
            <a:pPr marL="0" indent="0">
              <a:lnSpc>
                <a:spcPts val="3000"/>
              </a:lnSpc>
              <a:buNone/>
            </a:pPr>
            <a:r>
              <a:rPr lang="en-US" sz="2400" b="1" dirty="0">
                <a:solidFill>
                  <a:srgbClr val="152D47"/>
                </a:solidFill>
                <a:latin typeface="Crimson Pro Semi Bold" pitchFamily="34" charset="0"/>
                <a:ea typeface="Crimson Pro Semi Bold" pitchFamily="34" charset="-122"/>
                <a:cs typeface="Crimson Pro Semi Bold" pitchFamily="34" charset="-120"/>
              </a:rPr>
              <a:t>CRM &lt; Confegration &lt; Activity Plans</a:t>
            </a:r>
            <a:endParaRPr lang="en-US" sz="2400" dirty="0"/>
          </a:p>
        </p:txBody>
      </p:sp>
      <p:sp>
        <p:nvSpPr>
          <p:cNvPr id="5" name="Text 2"/>
          <p:cNvSpPr/>
          <p:nvPr/>
        </p:nvSpPr>
        <p:spPr>
          <a:xfrm>
            <a:off x="864037" y="4102298"/>
            <a:ext cx="6150054" cy="790099"/>
          </a:xfrm>
          <a:prstGeom prst="rect">
            <a:avLst/>
          </a:prstGeom>
          <a:noFill/>
          <a:ln/>
        </p:spPr>
        <p:txBody>
          <a:bodyPr wrap="squar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We can make different plans for the mechanism of communication with customers through Activity plans.</a:t>
            </a:r>
            <a:endParaRPr lang="en-US" sz="1900" dirty="0"/>
          </a:p>
        </p:txBody>
      </p:sp>
      <p:pic>
        <p:nvPicPr>
          <p:cNvPr id="6" name="Image 1" descr="preencoded.png"/>
          <p:cNvPicPr>
            <a:picLocks noChangeAspect="1"/>
          </p:cNvPicPr>
          <p:nvPr/>
        </p:nvPicPr>
        <p:blipFill>
          <a:blip r:embed="rId4"/>
          <a:stretch>
            <a:fillRect/>
          </a:stretch>
        </p:blipFill>
        <p:spPr>
          <a:xfrm>
            <a:off x="7623929" y="2275165"/>
            <a:ext cx="6150054" cy="2386132"/>
          </a:xfrm>
          <a:prstGeom prst="rect">
            <a:avLst/>
          </a:prstGeom>
        </p:spPr>
      </p:pic>
      <p:sp>
        <p:nvSpPr>
          <p:cNvPr id="7" name="Text 3"/>
          <p:cNvSpPr/>
          <p:nvPr/>
        </p:nvSpPr>
        <p:spPr>
          <a:xfrm>
            <a:off x="7623929" y="4938951"/>
            <a:ext cx="4730115" cy="385763"/>
          </a:xfrm>
          <a:prstGeom prst="rect">
            <a:avLst/>
          </a:prstGeom>
          <a:noFill/>
          <a:ln/>
        </p:spPr>
        <p:txBody>
          <a:bodyPr wrap="none" lIns="0" tIns="0" rIns="0" bIns="0" rtlCol="0" anchor="t"/>
          <a:lstStyle/>
          <a:p>
            <a:pPr marL="0" indent="0">
              <a:lnSpc>
                <a:spcPts val="3000"/>
              </a:lnSpc>
              <a:buNone/>
            </a:pPr>
            <a:r>
              <a:rPr lang="en-US" sz="2400" b="1" dirty="0">
                <a:solidFill>
                  <a:srgbClr val="152D47"/>
                </a:solidFill>
                <a:latin typeface="Crimson Pro Semi Bold" pitchFamily="34" charset="0"/>
                <a:ea typeface="Crimson Pro Semi Bold" pitchFamily="34" charset="-122"/>
                <a:cs typeface="Crimson Pro Semi Bold" pitchFamily="34" charset="-120"/>
              </a:rPr>
              <a:t>CRM &lt; Confegration &lt; Activity Plans</a:t>
            </a:r>
            <a:endParaRPr lang="en-US" sz="2400" dirty="0"/>
          </a:p>
        </p:txBody>
      </p:sp>
      <p:sp>
        <p:nvSpPr>
          <p:cNvPr id="8" name="Text 4"/>
          <p:cNvSpPr/>
          <p:nvPr/>
        </p:nvSpPr>
        <p:spPr>
          <a:xfrm>
            <a:off x="7623929" y="5571530"/>
            <a:ext cx="6150054" cy="1580198"/>
          </a:xfrm>
          <a:prstGeom prst="rect">
            <a:avLst/>
          </a:prstGeom>
          <a:noFill/>
          <a:ln/>
        </p:spPr>
        <p:txBody>
          <a:bodyPr wrap="squar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Then we can add a plan mechanism by adding Lines and we can also specify the employee responsible for each step by selecting Default User from the Assignment box.</a:t>
            </a:r>
            <a:endParaRPr lang="en-US" sz="1900" dirty="0"/>
          </a:p>
        </p:txBody>
      </p:sp>
    </p:spTree>
    <p:extLst>
      <p:ext uri="{BB962C8B-B14F-4D97-AF65-F5344CB8AC3E}">
        <p14:creationId xmlns:p14="http://schemas.microsoft.com/office/powerpoint/2010/main" val="31992486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1200745"/>
            <a:ext cx="6172200" cy="771525"/>
          </a:xfrm>
          <a:prstGeom prst="rect">
            <a:avLst/>
          </a:prstGeom>
          <a:noFill/>
          <a:ln/>
        </p:spPr>
        <p:txBody>
          <a:bodyPr wrap="none" lIns="0" tIns="0" rIns="0" bIns="0" rtlCol="0" anchor="t"/>
          <a:lstStyle/>
          <a:p>
            <a:pPr marL="0" indent="0">
              <a:lnSpc>
                <a:spcPts val="6050"/>
              </a:lnSpc>
              <a:buNone/>
            </a:pPr>
            <a:r>
              <a:rPr lang="en-US" sz="4850" dirty="0">
                <a:latin typeface="Crimson Pro Semi Bold" pitchFamily="34" charset="0"/>
                <a:ea typeface="Crimson Pro Semi Bold" pitchFamily="34" charset="-122"/>
                <a:cs typeface="Crimson Pro Semi Bold" pitchFamily="34" charset="-120"/>
              </a:rPr>
              <a:t>Reporting</a:t>
            </a:r>
            <a:endParaRPr lang="en-US" sz="4850" dirty="0"/>
          </a:p>
        </p:txBody>
      </p:sp>
      <p:pic>
        <p:nvPicPr>
          <p:cNvPr id="3" name="Image 0" descr="preencoded.png"/>
          <p:cNvPicPr>
            <a:picLocks noChangeAspect="1"/>
          </p:cNvPicPr>
          <p:nvPr/>
        </p:nvPicPr>
        <p:blipFill>
          <a:blip r:embed="rId3"/>
          <a:stretch>
            <a:fillRect/>
          </a:stretch>
        </p:blipFill>
        <p:spPr>
          <a:xfrm>
            <a:off x="864037" y="2620208"/>
            <a:ext cx="6150054" cy="2804160"/>
          </a:xfrm>
          <a:prstGeom prst="rect">
            <a:avLst/>
          </a:prstGeom>
        </p:spPr>
      </p:pic>
      <p:sp>
        <p:nvSpPr>
          <p:cNvPr id="4" name="Text 1"/>
          <p:cNvSpPr/>
          <p:nvPr/>
        </p:nvSpPr>
        <p:spPr>
          <a:xfrm>
            <a:off x="864037" y="5702022"/>
            <a:ext cx="3930729" cy="462796"/>
          </a:xfrm>
          <a:prstGeom prst="rect">
            <a:avLst/>
          </a:prstGeom>
          <a:noFill/>
          <a:ln/>
        </p:spPr>
        <p:txBody>
          <a:bodyPr wrap="none" lIns="0" tIns="0" rIns="0" bIns="0" rtlCol="0" anchor="t"/>
          <a:lstStyle/>
          <a:p>
            <a:pPr marL="0" indent="0">
              <a:lnSpc>
                <a:spcPts val="3600"/>
              </a:lnSpc>
              <a:buNone/>
            </a:pPr>
            <a:r>
              <a:rPr lang="en-US" sz="2900" b="1" dirty="0">
                <a:latin typeface="Crimson Pro Semi Bold" pitchFamily="34" charset="0"/>
                <a:ea typeface="Crimson Pro Semi Bold" pitchFamily="34" charset="-122"/>
                <a:cs typeface="Crimson Pro Semi Bold" pitchFamily="34" charset="-120"/>
              </a:rPr>
              <a:t>CRM &lt; Reporting &lt; Leads</a:t>
            </a:r>
            <a:endParaRPr lang="en-US" sz="2900" dirty="0"/>
          </a:p>
        </p:txBody>
      </p:sp>
      <p:sp>
        <p:nvSpPr>
          <p:cNvPr id="5" name="Text 2"/>
          <p:cNvSpPr/>
          <p:nvPr/>
        </p:nvSpPr>
        <p:spPr>
          <a:xfrm>
            <a:off x="864037" y="6411635"/>
            <a:ext cx="6150054" cy="395049"/>
          </a:xfrm>
          <a:prstGeom prst="rect">
            <a:avLst/>
          </a:prstGeom>
          <a:noFill/>
          <a:ln/>
        </p:spPr>
        <p:txBody>
          <a:bodyPr wrap="non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Generate reports on sales teams and opportunities.</a:t>
            </a:r>
            <a:endParaRPr lang="en-US" sz="1900" dirty="0"/>
          </a:p>
        </p:txBody>
      </p:sp>
      <p:pic>
        <p:nvPicPr>
          <p:cNvPr id="6" name="Image 1" descr="preencoded.png"/>
          <p:cNvPicPr>
            <a:picLocks noChangeAspect="1"/>
          </p:cNvPicPr>
          <p:nvPr/>
        </p:nvPicPr>
        <p:blipFill>
          <a:blip r:embed="rId4"/>
          <a:stretch>
            <a:fillRect/>
          </a:stretch>
        </p:blipFill>
        <p:spPr>
          <a:xfrm>
            <a:off x="7623929" y="2620208"/>
            <a:ext cx="6150054" cy="2804160"/>
          </a:xfrm>
          <a:prstGeom prst="rect">
            <a:avLst/>
          </a:prstGeom>
        </p:spPr>
      </p:pic>
      <p:sp>
        <p:nvSpPr>
          <p:cNvPr id="7" name="Text 3"/>
          <p:cNvSpPr/>
          <p:nvPr/>
        </p:nvSpPr>
        <p:spPr>
          <a:xfrm>
            <a:off x="7623929" y="5702022"/>
            <a:ext cx="3930729" cy="462796"/>
          </a:xfrm>
          <a:prstGeom prst="rect">
            <a:avLst/>
          </a:prstGeom>
          <a:noFill/>
          <a:ln/>
        </p:spPr>
        <p:txBody>
          <a:bodyPr wrap="none" lIns="0" tIns="0" rIns="0" bIns="0" rtlCol="0" anchor="t"/>
          <a:lstStyle/>
          <a:p>
            <a:pPr marL="0" indent="0">
              <a:lnSpc>
                <a:spcPts val="3600"/>
              </a:lnSpc>
              <a:buNone/>
            </a:pPr>
            <a:r>
              <a:rPr lang="en-US" sz="2900" b="1" dirty="0">
                <a:latin typeface="Crimson Pro Semi Bold" pitchFamily="34" charset="0"/>
                <a:ea typeface="Crimson Pro Semi Bold" pitchFamily="34" charset="-122"/>
                <a:cs typeface="Crimson Pro Semi Bold" pitchFamily="34" charset="-120"/>
              </a:rPr>
              <a:t>CRM &lt; Reporting &lt; Leads</a:t>
            </a:r>
            <a:endParaRPr lang="en-US" sz="2900" dirty="0"/>
          </a:p>
        </p:txBody>
      </p:sp>
      <p:sp>
        <p:nvSpPr>
          <p:cNvPr id="8" name="Text 4"/>
          <p:cNvSpPr/>
          <p:nvPr/>
        </p:nvSpPr>
        <p:spPr>
          <a:xfrm>
            <a:off x="7623929" y="6411635"/>
            <a:ext cx="6150054" cy="395049"/>
          </a:xfrm>
          <a:prstGeom prst="rect">
            <a:avLst/>
          </a:prstGeom>
          <a:noFill/>
          <a:ln/>
        </p:spPr>
        <p:txBody>
          <a:bodyPr wrap="non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Customize reports to view KPIs and other metrics.</a:t>
            </a:r>
            <a:endParaRPr lang="en-US" sz="1900" dirty="0"/>
          </a:p>
        </p:txBody>
      </p:sp>
    </p:spTree>
    <p:extLst>
      <p:ext uri="{BB962C8B-B14F-4D97-AF65-F5344CB8AC3E}">
        <p14:creationId xmlns:p14="http://schemas.microsoft.com/office/powerpoint/2010/main" val="25770920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1"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BA7D4-B170-7544-AA3A-88ED80123EE5}"/>
              </a:ext>
            </a:extLst>
          </p:cNvPr>
          <p:cNvSpPr>
            <a:spLocks noGrp="1"/>
          </p:cNvSpPr>
          <p:nvPr>
            <p:ph type="title"/>
          </p:nvPr>
        </p:nvSpPr>
        <p:spPr>
          <a:xfrm>
            <a:off x="1005840" y="668626"/>
            <a:ext cx="12618720" cy="1332645"/>
          </a:xfrm>
        </p:spPr>
        <p:txBody>
          <a:bodyPr>
            <a:normAutofit/>
          </a:bodyPr>
          <a:lstStyle/>
          <a:p>
            <a:r>
              <a:rPr lang="en-US" sz="6200"/>
              <a:t>Thank You</a:t>
            </a:r>
          </a:p>
        </p:txBody>
      </p:sp>
      <p:pic>
        <p:nvPicPr>
          <p:cNvPr id="5" name="Picture 4" descr="A qr code on a screen&#10;&#10;Description automatically generated">
            <a:extLst>
              <a:ext uri="{FF2B5EF4-FFF2-40B4-BE49-F238E27FC236}">
                <a16:creationId xmlns:a16="http://schemas.microsoft.com/office/drawing/2014/main" id="{8F0D17BE-3EAD-4382-7B67-B33B2EFABAE8}"/>
              </a:ext>
            </a:extLst>
          </p:cNvPr>
          <p:cNvPicPr>
            <a:picLocks noChangeAspect="1"/>
          </p:cNvPicPr>
          <p:nvPr/>
        </p:nvPicPr>
        <p:blipFill>
          <a:blip r:embed="rId2"/>
          <a:stretch>
            <a:fillRect/>
          </a:stretch>
        </p:blipFill>
        <p:spPr>
          <a:xfrm>
            <a:off x="6132386" y="5092602"/>
            <a:ext cx="2240047" cy="2468372"/>
          </a:xfrm>
          <a:prstGeom prst="rect">
            <a:avLst/>
          </a:prstGeom>
        </p:spPr>
      </p:pic>
      <p:pic>
        <p:nvPicPr>
          <p:cNvPr id="10" name="Picture 9" descr="A qr code on a white background&#10;&#10;Description automatically generated">
            <a:extLst>
              <a:ext uri="{FF2B5EF4-FFF2-40B4-BE49-F238E27FC236}">
                <a16:creationId xmlns:a16="http://schemas.microsoft.com/office/drawing/2014/main" id="{1CA01801-17BD-5C7A-0ADC-F6D18D02A35C}"/>
              </a:ext>
            </a:extLst>
          </p:cNvPr>
          <p:cNvPicPr>
            <a:picLocks noChangeAspect="1"/>
          </p:cNvPicPr>
          <p:nvPr/>
        </p:nvPicPr>
        <p:blipFill>
          <a:blip r:embed="rId3"/>
          <a:srcRect l="11614" r="7776" b="3"/>
          <a:stretch/>
        </p:blipFill>
        <p:spPr>
          <a:xfrm>
            <a:off x="1909825" y="5092602"/>
            <a:ext cx="1870426" cy="2468372"/>
          </a:xfrm>
          <a:prstGeom prst="rect">
            <a:avLst/>
          </a:prstGeom>
        </p:spPr>
      </p:pic>
      <p:pic>
        <p:nvPicPr>
          <p:cNvPr id="9" name="Picture 8" descr="A qr code on a white background&#10;&#10;Description automatically generated">
            <a:extLst>
              <a:ext uri="{FF2B5EF4-FFF2-40B4-BE49-F238E27FC236}">
                <a16:creationId xmlns:a16="http://schemas.microsoft.com/office/drawing/2014/main" id="{500CDB62-48AD-48CF-AC5B-4D979728A826}"/>
              </a:ext>
            </a:extLst>
          </p:cNvPr>
          <p:cNvPicPr>
            <a:picLocks noChangeAspect="1"/>
          </p:cNvPicPr>
          <p:nvPr/>
        </p:nvPicPr>
        <p:blipFill>
          <a:blip r:embed="rId4"/>
          <a:stretch>
            <a:fillRect/>
          </a:stretch>
        </p:blipFill>
        <p:spPr>
          <a:xfrm>
            <a:off x="10743454" y="5092602"/>
            <a:ext cx="2332611" cy="2468372"/>
          </a:xfrm>
          <a:prstGeom prst="rect">
            <a:avLst/>
          </a:prstGeom>
        </p:spPr>
      </p:pic>
      <p:pic>
        <p:nvPicPr>
          <p:cNvPr id="12" name="Picture 11" descr="A screenshot of a qr code&#10;&#10;Description automatically generated">
            <a:extLst>
              <a:ext uri="{FF2B5EF4-FFF2-40B4-BE49-F238E27FC236}">
                <a16:creationId xmlns:a16="http://schemas.microsoft.com/office/drawing/2014/main" id="{6F9ADCAE-44C0-C58D-C744-3F42D78D303A}"/>
              </a:ext>
            </a:extLst>
          </p:cNvPr>
          <p:cNvPicPr>
            <a:picLocks noChangeAspect="1"/>
          </p:cNvPicPr>
          <p:nvPr/>
        </p:nvPicPr>
        <p:blipFill>
          <a:blip r:embed="rId5"/>
          <a:stretch>
            <a:fillRect/>
          </a:stretch>
        </p:blipFill>
        <p:spPr>
          <a:xfrm>
            <a:off x="10627490" y="2407985"/>
            <a:ext cx="2564541" cy="2468371"/>
          </a:xfrm>
          <a:prstGeom prst="rect">
            <a:avLst/>
          </a:prstGeom>
        </p:spPr>
      </p:pic>
      <p:pic>
        <p:nvPicPr>
          <p:cNvPr id="4" name="Picture 3" descr="A qr code on a screen&#10;&#10;Description automatically generated">
            <a:extLst>
              <a:ext uri="{FF2B5EF4-FFF2-40B4-BE49-F238E27FC236}">
                <a16:creationId xmlns:a16="http://schemas.microsoft.com/office/drawing/2014/main" id="{1690CFC2-E846-0E47-D057-EB2DB4F0E261}"/>
              </a:ext>
            </a:extLst>
          </p:cNvPr>
          <p:cNvPicPr>
            <a:picLocks noChangeAspect="1"/>
          </p:cNvPicPr>
          <p:nvPr/>
        </p:nvPicPr>
        <p:blipFill>
          <a:blip r:embed="rId6"/>
          <a:srcRect l="17730" r="17480" b="-3"/>
          <a:stretch/>
        </p:blipFill>
        <p:spPr>
          <a:xfrm>
            <a:off x="1761499" y="2402582"/>
            <a:ext cx="1870420" cy="2468371"/>
          </a:xfrm>
          <a:prstGeom prst="rect">
            <a:avLst/>
          </a:prstGeom>
        </p:spPr>
      </p:pic>
      <p:pic>
        <p:nvPicPr>
          <p:cNvPr id="8" name="Picture 7" descr="A screenshot of a qr code&#10;&#10;Description automatically generated">
            <a:extLst>
              <a:ext uri="{FF2B5EF4-FFF2-40B4-BE49-F238E27FC236}">
                <a16:creationId xmlns:a16="http://schemas.microsoft.com/office/drawing/2014/main" id="{1D3CDA41-FFA2-524A-00C7-6BC2201536BC}"/>
              </a:ext>
            </a:extLst>
          </p:cNvPr>
          <p:cNvPicPr>
            <a:picLocks noChangeAspect="1"/>
          </p:cNvPicPr>
          <p:nvPr/>
        </p:nvPicPr>
        <p:blipFill>
          <a:blip r:embed="rId7"/>
          <a:srcRect l="19247" r="18996"/>
          <a:stretch/>
        </p:blipFill>
        <p:spPr>
          <a:xfrm>
            <a:off x="6194495" y="2402582"/>
            <a:ext cx="1870419" cy="2468371"/>
          </a:xfrm>
          <a:prstGeom prst="rect">
            <a:avLst/>
          </a:prstGeom>
        </p:spPr>
      </p:pic>
    </p:spTree>
    <p:extLst>
      <p:ext uri="{BB962C8B-B14F-4D97-AF65-F5344CB8AC3E}">
        <p14:creationId xmlns:p14="http://schemas.microsoft.com/office/powerpoint/2010/main" val="111447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5692" y="610195"/>
            <a:ext cx="5541050" cy="692587"/>
          </a:xfrm>
          <a:prstGeom prst="rect">
            <a:avLst/>
          </a:prstGeom>
          <a:noFill/>
          <a:ln/>
        </p:spPr>
        <p:txBody>
          <a:bodyPr wrap="none" lIns="0" tIns="0" rIns="0" bIns="0" rtlCol="0" anchor="t"/>
          <a:lstStyle/>
          <a:p>
            <a:pPr marL="0" indent="0">
              <a:lnSpc>
                <a:spcPts val="5450"/>
              </a:lnSpc>
              <a:buNone/>
            </a:pPr>
            <a:r>
              <a:rPr lang="en-US" sz="4350" dirty="0">
                <a:latin typeface="Crimson Pro Semi Bold" pitchFamily="34" charset="0"/>
                <a:ea typeface="Crimson Pro Semi Bold" pitchFamily="34" charset="-122"/>
                <a:cs typeface="Crimson Pro Semi Bold" pitchFamily="34" charset="-120"/>
              </a:rPr>
              <a:t>Project Phases</a:t>
            </a:r>
            <a:endParaRPr lang="en-US" sz="4350" dirty="0"/>
          </a:p>
        </p:txBody>
      </p:sp>
      <p:sp>
        <p:nvSpPr>
          <p:cNvPr id="3" name="Shape 1"/>
          <p:cNvSpPr/>
          <p:nvPr/>
        </p:nvSpPr>
        <p:spPr>
          <a:xfrm>
            <a:off x="7299960" y="1746052"/>
            <a:ext cx="30480" cy="5873353"/>
          </a:xfrm>
          <a:prstGeom prst="roundRect">
            <a:avLst>
              <a:gd name="adj" fmla="val 109077"/>
            </a:avLst>
          </a:prstGeom>
          <a:solidFill>
            <a:srgbClr val="D8D4D4"/>
          </a:solidFill>
          <a:ln/>
        </p:spPr>
        <p:txBody>
          <a:bodyPr/>
          <a:lstStyle/>
          <a:p>
            <a:endParaRPr lang="en-US"/>
          </a:p>
        </p:txBody>
      </p:sp>
      <p:sp>
        <p:nvSpPr>
          <p:cNvPr id="4" name="Shape 2"/>
          <p:cNvSpPr/>
          <p:nvPr/>
        </p:nvSpPr>
        <p:spPr>
          <a:xfrm>
            <a:off x="6320671" y="2229445"/>
            <a:ext cx="775692" cy="30480"/>
          </a:xfrm>
          <a:prstGeom prst="roundRect">
            <a:avLst>
              <a:gd name="adj" fmla="val 109077"/>
            </a:avLst>
          </a:prstGeom>
          <a:solidFill>
            <a:srgbClr val="D8D4D4"/>
          </a:solidFill>
          <a:ln/>
        </p:spPr>
        <p:txBody>
          <a:bodyPr/>
          <a:lstStyle/>
          <a:p>
            <a:endParaRPr lang="en-US"/>
          </a:p>
        </p:txBody>
      </p:sp>
      <p:sp>
        <p:nvSpPr>
          <p:cNvPr id="5" name="Shape 3"/>
          <p:cNvSpPr/>
          <p:nvPr/>
        </p:nvSpPr>
        <p:spPr>
          <a:xfrm>
            <a:off x="7065883" y="1995368"/>
            <a:ext cx="498634" cy="498634"/>
          </a:xfrm>
          <a:prstGeom prst="roundRect">
            <a:avLst>
              <a:gd name="adj" fmla="val 6668"/>
            </a:avLst>
          </a:prstGeom>
          <a:solidFill>
            <a:srgbClr val="F2EEEE"/>
          </a:solidFill>
          <a:ln/>
        </p:spPr>
        <p:txBody>
          <a:bodyPr/>
          <a:lstStyle/>
          <a:p>
            <a:endParaRPr lang="en-US"/>
          </a:p>
        </p:txBody>
      </p:sp>
      <p:sp>
        <p:nvSpPr>
          <p:cNvPr id="6" name="Text 4"/>
          <p:cNvSpPr/>
          <p:nvPr/>
        </p:nvSpPr>
        <p:spPr>
          <a:xfrm>
            <a:off x="7255788" y="2078474"/>
            <a:ext cx="118824" cy="332423"/>
          </a:xfrm>
          <a:prstGeom prst="rect">
            <a:avLst/>
          </a:prstGeom>
          <a:noFill/>
          <a:ln/>
        </p:spPr>
        <p:txBody>
          <a:bodyPr wrap="none" lIns="0" tIns="0" rIns="0" bIns="0" rtlCol="0" anchor="t"/>
          <a:lstStyle/>
          <a:p>
            <a:pPr marL="0" indent="0" algn="ctr">
              <a:lnSpc>
                <a:spcPts val="2600"/>
              </a:lnSpc>
              <a:buNone/>
            </a:pPr>
            <a:r>
              <a:rPr lang="en-US" sz="2600" dirty="0">
                <a:solidFill>
                  <a:srgbClr val="4C4C4D"/>
                </a:solidFill>
                <a:latin typeface="Crimson Pro Semi Bold" pitchFamily="34" charset="0"/>
                <a:ea typeface="Crimson Pro Semi Bold" pitchFamily="34" charset="-122"/>
                <a:cs typeface="Crimson Pro Semi Bold" pitchFamily="34" charset="-120"/>
              </a:rPr>
              <a:t>1</a:t>
            </a:r>
            <a:endParaRPr lang="en-US" sz="2600" dirty="0"/>
          </a:p>
        </p:txBody>
      </p:sp>
      <p:sp>
        <p:nvSpPr>
          <p:cNvPr id="7" name="Text 5"/>
          <p:cNvSpPr/>
          <p:nvPr/>
        </p:nvSpPr>
        <p:spPr>
          <a:xfrm>
            <a:off x="3158252" y="1967627"/>
            <a:ext cx="2937986" cy="346234"/>
          </a:xfrm>
          <a:prstGeom prst="rect">
            <a:avLst/>
          </a:prstGeom>
          <a:noFill/>
          <a:ln/>
        </p:spPr>
        <p:txBody>
          <a:bodyPr wrap="none" lIns="0" tIns="0" rIns="0" bIns="0" rtlCol="0" anchor="t"/>
          <a:lstStyle/>
          <a:p>
            <a:pPr marL="0" indent="0" algn="r">
              <a:lnSpc>
                <a:spcPts val="2700"/>
              </a:lnSpc>
              <a:buNone/>
            </a:pPr>
            <a:r>
              <a:rPr lang="en-US" sz="2150" dirty="0">
                <a:latin typeface="Crimson Pro Semi Bold" pitchFamily="34" charset="0"/>
                <a:ea typeface="Crimson Pro Semi Bold" pitchFamily="34" charset="-122"/>
                <a:cs typeface="Crimson Pro Semi Bold" pitchFamily="34" charset="-120"/>
              </a:rPr>
              <a:t>Planning and Preparation</a:t>
            </a:r>
            <a:endParaRPr lang="en-US" sz="2150" dirty="0"/>
          </a:p>
        </p:txBody>
      </p:sp>
      <p:sp>
        <p:nvSpPr>
          <p:cNvPr id="8" name="Text 6"/>
          <p:cNvSpPr/>
          <p:nvPr/>
        </p:nvSpPr>
        <p:spPr>
          <a:xfrm>
            <a:off x="775692" y="2446734"/>
            <a:ext cx="5320546" cy="709374"/>
          </a:xfrm>
          <a:prstGeom prst="rect">
            <a:avLst/>
          </a:prstGeom>
          <a:noFill/>
          <a:ln/>
        </p:spPr>
        <p:txBody>
          <a:bodyPr wrap="square" lIns="0" tIns="0" rIns="0" bIns="0" rtlCol="0" anchor="t"/>
          <a:lstStyle/>
          <a:p>
            <a:pPr marL="0" indent="0" algn="r">
              <a:lnSpc>
                <a:spcPts val="2750"/>
              </a:lnSpc>
              <a:buNone/>
            </a:pPr>
            <a:r>
              <a:rPr lang="en-US" sz="1700" dirty="0">
                <a:latin typeface="Heebo" pitchFamily="34" charset="0"/>
                <a:ea typeface="Heebo" pitchFamily="34" charset="-122"/>
                <a:cs typeface="Heebo" pitchFamily="34" charset="-120"/>
              </a:rPr>
              <a:t>Conduct needs assessment and evaluate Odoo's suitability.</a:t>
            </a:r>
            <a:endParaRPr lang="en-US" sz="1700" dirty="0"/>
          </a:p>
        </p:txBody>
      </p:sp>
      <p:sp>
        <p:nvSpPr>
          <p:cNvPr id="9" name="Shape 7"/>
          <p:cNvSpPr/>
          <p:nvPr/>
        </p:nvSpPr>
        <p:spPr>
          <a:xfrm>
            <a:off x="7534037" y="3337560"/>
            <a:ext cx="775692" cy="30480"/>
          </a:xfrm>
          <a:prstGeom prst="roundRect">
            <a:avLst>
              <a:gd name="adj" fmla="val 109077"/>
            </a:avLst>
          </a:prstGeom>
          <a:solidFill>
            <a:srgbClr val="D8D4D4"/>
          </a:solidFill>
          <a:ln/>
        </p:spPr>
        <p:txBody>
          <a:bodyPr/>
          <a:lstStyle/>
          <a:p>
            <a:endParaRPr lang="en-US"/>
          </a:p>
        </p:txBody>
      </p:sp>
      <p:sp>
        <p:nvSpPr>
          <p:cNvPr id="10" name="Shape 8"/>
          <p:cNvSpPr/>
          <p:nvPr/>
        </p:nvSpPr>
        <p:spPr>
          <a:xfrm>
            <a:off x="7065883" y="3103483"/>
            <a:ext cx="498634" cy="498634"/>
          </a:xfrm>
          <a:prstGeom prst="roundRect">
            <a:avLst>
              <a:gd name="adj" fmla="val 6668"/>
            </a:avLst>
          </a:prstGeom>
          <a:solidFill>
            <a:srgbClr val="F2EEEE"/>
          </a:solidFill>
          <a:ln/>
        </p:spPr>
        <p:txBody>
          <a:bodyPr/>
          <a:lstStyle/>
          <a:p>
            <a:endParaRPr lang="en-US"/>
          </a:p>
        </p:txBody>
      </p:sp>
      <p:sp>
        <p:nvSpPr>
          <p:cNvPr id="11" name="Text 9"/>
          <p:cNvSpPr/>
          <p:nvPr/>
        </p:nvSpPr>
        <p:spPr>
          <a:xfrm>
            <a:off x="7232690" y="3186589"/>
            <a:ext cx="165021" cy="332423"/>
          </a:xfrm>
          <a:prstGeom prst="rect">
            <a:avLst/>
          </a:prstGeom>
          <a:noFill/>
          <a:ln/>
        </p:spPr>
        <p:txBody>
          <a:bodyPr wrap="none" lIns="0" tIns="0" rIns="0" bIns="0" rtlCol="0" anchor="t"/>
          <a:lstStyle/>
          <a:p>
            <a:pPr marL="0" indent="0" algn="ctr">
              <a:lnSpc>
                <a:spcPts val="2600"/>
              </a:lnSpc>
              <a:buNone/>
            </a:pPr>
            <a:r>
              <a:rPr lang="en-US" sz="2600" dirty="0">
                <a:solidFill>
                  <a:srgbClr val="4C4C4D"/>
                </a:solidFill>
                <a:latin typeface="Crimson Pro Semi Bold" pitchFamily="34" charset="0"/>
                <a:ea typeface="Crimson Pro Semi Bold" pitchFamily="34" charset="-122"/>
                <a:cs typeface="Crimson Pro Semi Bold" pitchFamily="34" charset="-120"/>
              </a:rPr>
              <a:t>2</a:t>
            </a:r>
            <a:endParaRPr lang="en-US" sz="2600" dirty="0"/>
          </a:p>
        </p:txBody>
      </p:sp>
      <p:sp>
        <p:nvSpPr>
          <p:cNvPr id="12" name="Text 10"/>
          <p:cNvSpPr/>
          <p:nvPr/>
        </p:nvSpPr>
        <p:spPr>
          <a:xfrm>
            <a:off x="8534162" y="3075742"/>
            <a:ext cx="2770465" cy="346234"/>
          </a:xfrm>
          <a:prstGeom prst="rect">
            <a:avLst/>
          </a:prstGeom>
          <a:noFill/>
          <a:ln/>
        </p:spPr>
        <p:txBody>
          <a:bodyPr wrap="none" lIns="0" tIns="0" rIns="0" bIns="0" rtlCol="0" anchor="t"/>
          <a:lstStyle/>
          <a:p>
            <a:pPr marL="0" indent="0" algn="l">
              <a:lnSpc>
                <a:spcPts val="2700"/>
              </a:lnSpc>
              <a:buNone/>
            </a:pPr>
            <a:r>
              <a:rPr lang="en-US" sz="2150" dirty="0">
                <a:latin typeface="Crimson Pro Semi Bold" pitchFamily="34" charset="0"/>
                <a:ea typeface="Crimson Pro Semi Bold" pitchFamily="34" charset="-122"/>
                <a:cs typeface="Crimson Pro Semi Bold" pitchFamily="34" charset="-120"/>
              </a:rPr>
              <a:t>Data Migration</a:t>
            </a:r>
            <a:endParaRPr lang="en-US" sz="2150" dirty="0"/>
          </a:p>
        </p:txBody>
      </p:sp>
      <p:sp>
        <p:nvSpPr>
          <p:cNvPr id="13" name="Text 11"/>
          <p:cNvSpPr/>
          <p:nvPr/>
        </p:nvSpPr>
        <p:spPr>
          <a:xfrm>
            <a:off x="8534162" y="3554849"/>
            <a:ext cx="5320546" cy="354687"/>
          </a:xfrm>
          <a:prstGeom prst="rect">
            <a:avLst/>
          </a:prstGeom>
          <a:noFill/>
          <a:ln/>
        </p:spPr>
        <p:txBody>
          <a:bodyPr wrap="none" lIns="0" tIns="0" rIns="0" bIns="0" rtlCol="0" anchor="t"/>
          <a:lstStyle/>
          <a:p>
            <a:pPr marL="0" indent="0" algn="l">
              <a:lnSpc>
                <a:spcPts val="2750"/>
              </a:lnSpc>
              <a:buNone/>
            </a:pPr>
            <a:r>
              <a:rPr lang="en-US" sz="1700" dirty="0">
                <a:latin typeface="Heebo" pitchFamily="34" charset="0"/>
                <a:ea typeface="Heebo" pitchFamily="34" charset="-122"/>
                <a:cs typeface="Heebo" pitchFamily="34" charset="-120"/>
              </a:rPr>
              <a:t>Extract, clean, transform, and load data into Odoo.</a:t>
            </a:r>
            <a:endParaRPr lang="en-US" sz="1700" dirty="0"/>
          </a:p>
        </p:txBody>
      </p:sp>
      <p:sp>
        <p:nvSpPr>
          <p:cNvPr id="14" name="Shape 12"/>
          <p:cNvSpPr/>
          <p:nvPr/>
        </p:nvSpPr>
        <p:spPr>
          <a:xfrm>
            <a:off x="6320671" y="4334828"/>
            <a:ext cx="775692" cy="30480"/>
          </a:xfrm>
          <a:prstGeom prst="roundRect">
            <a:avLst>
              <a:gd name="adj" fmla="val 109077"/>
            </a:avLst>
          </a:prstGeom>
          <a:solidFill>
            <a:srgbClr val="D8D4D4"/>
          </a:solidFill>
          <a:ln/>
        </p:spPr>
        <p:txBody>
          <a:bodyPr/>
          <a:lstStyle/>
          <a:p>
            <a:endParaRPr lang="en-US"/>
          </a:p>
        </p:txBody>
      </p:sp>
      <p:sp>
        <p:nvSpPr>
          <p:cNvPr id="15" name="Shape 13"/>
          <p:cNvSpPr/>
          <p:nvPr/>
        </p:nvSpPr>
        <p:spPr>
          <a:xfrm>
            <a:off x="7065883" y="4100751"/>
            <a:ext cx="498634" cy="498634"/>
          </a:xfrm>
          <a:prstGeom prst="roundRect">
            <a:avLst>
              <a:gd name="adj" fmla="val 6668"/>
            </a:avLst>
          </a:prstGeom>
          <a:solidFill>
            <a:srgbClr val="F2EEEE"/>
          </a:solidFill>
          <a:ln/>
        </p:spPr>
        <p:txBody>
          <a:bodyPr/>
          <a:lstStyle/>
          <a:p>
            <a:endParaRPr lang="en-US"/>
          </a:p>
        </p:txBody>
      </p:sp>
      <p:sp>
        <p:nvSpPr>
          <p:cNvPr id="16" name="Text 14"/>
          <p:cNvSpPr/>
          <p:nvPr/>
        </p:nvSpPr>
        <p:spPr>
          <a:xfrm>
            <a:off x="7235071" y="4183856"/>
            <a:ext cx="160139" cy="332423"/>
          </a:xfrm>
          <a:prstGeom prst="rect">
            <a:avLst/>
          </a:prstGeom>
          <a:noFill/>
          <a:ln/>
        </p:spPr>
        <p:txBody>
          <a:bodyPr wrap="none" lIns="0" tIns="0" rIns="0" bIns="0" rtlCol="0" anchor="t"/>
          <a:lstStyle/>
          <a:p>
            <a:pPr marL="0" indent="0" algn="ctr">
              <a:lnSpc>
                <a:spcPts val="2600"/>
              </a:lnSpc>
              <a:buNone/>
            </a:pPr>
            <a:r>
              <a:rPr lang="en-US" sz="2600" dirty="0">
                <a:solidFill>
                  <a:srgbClr val="4C4C4D"/>
                </a:solidFill>
                <a:latin typeface="Crimson Pro Semi Bold" pitchFamily="34" charset="0"/>
                <a:ea typeface="Crimson Pro Semi Bold" pitchFamily="34" charset="-122"/>
                <a:cs typeface="Crimson Pro Semi Bold" pitchFamily="34" charset="-120"/>
              </a:rPr>
              <a:t>3</a:t>
            </a:r>
            <a:endParaRPr lang="en-US" sz="2600" dirty="0"/>
          </a:p>
        </p:txBody>
      </p:sp>
      <p:sp>
        <p:nvSpPr>
          <p:cNvPr id="17" name="Text 15"/>
          <p:cNvSpPr/>
          <p:nvPr/>
        </p:nvSpPr>
        <p:spPr>
          <a:xfrm>
            <a:off x="3325773" y="4073009"/>
            <a:ext cx="2770465" cy="346234"/>
          </a:xfrm>
          <a:prstGeom prst="rect">
            <a:avLst/>
          </a:prstGeom>
          <a:noFill/>
          <a:ln/>
        </p:spPr>
        <p:txBody>
          <a:bodyPr wrap="none" lIns="0" tIns="0" rIns="0" bIns="0" rtlCol="0" anchor="t"/>
          <a:lstStyle/>
          <a:p>
            <a:pPr marL="0" indent="0" algn="r">
              <a:lnSpc>
                <a:spcPts val="2700"/>
              </a:lnSpc>
              <a:buNone/>
            </a:pPr>
            <a:r>
              <a:rPr lang="en-US" sz="2150" dirty="0">
                <a:latin typeface="Crimson Pro Semi Bold" pitchFamily="34" charset="0"/>
                <a:ea typeface="Crimson Pro Semi Bold" pitchFamily="34" charset="-122"/>
                <a:cs typeface="Crimson Pro Semi Bold" pitchFamily="34" charset="-120"/>
              </a:rPr>
              <a:t>Configuration</a:t>
            </a:r>
            <a:endParaRPr lang="en-US" sz="2150" dirty="0"/>
          </a:p>
        </p:txBody>
      </p:sp>
      <p:sp>
        <p:nvSpPr>
          <p:cNvPr id="18" name="Text 16"/>
          <p:cNvSpPr/>
          <p:nvPr/>
        </p:nvSpPr>
        <p:spPr>
          <a:xfrm>
            <a:off x="775692" y="4552117"/>
            <a:ext cx="5320546" cy="709374"/>
          </a:xfrm>
          <a:prstGeom prst="rect">
            <a:avLst/>
          </a:prstGeom>
          <a:noFill/>
          <a:ln/>
        </p:spPr>
        <p:txBody>
          <a:bodyPr wrap="square" lIns="0" tIns="0" rIns="0" bIns="0" rtlCol="0" anchor="t"/>
          <a:lstStyle/>
          <a:p>
            <a:pPr marL="0" indent="0" algn="r">
              <a:lnSpc>
                <a:spcPts val="2750"/>
              </a:lnSpc>
              <a:buNone/>
            </a:pPr>
            <a:r>
              <a:rPr lang="en-US" sz="1700" dirty="0">
                <a:latin typeface="Heebo" pitchFamily="34" charset="0"/>
                <a:ea typeface="Heebo" pitchFamily="34" charset="-122"/>
                <a:cs typeface="Heebo" pitchFamily="34" charset="-120"/>
              </a:rPr>
              <a:t>Configure essential modules to match the company's workflows.</a:t>
            </a:r>
            <a:endParaRPr lang="en-US" sz="1700" dirty="0"/>
          </a:p>
        </p:txBody>
      </p:sp>
      <p:sp>
        <p:nvSpPr>
          <p:cNvPr id="19" name="Shape 17"/>
          <p:cNvSpPr/>
          <p:nvPr/>
        </p:nvSpPr>
        <p:spPr>
          <a:xfrm>
            <a:off x="7534037" y="5332214"/>
            <a:ext cx="775692" cy="30480"/>
          </a:xfrm>
          <a:prstGeom prst="roundRect">
            <a:avLst>
              <a:gd name="adj" fmla="val 109077"/>
            </a:avLst>
          </a:prstGeom>
          <a:solidFill>
            <a:srgbClr val="D8D4D4"/>
          </a:solidFill>
          <a:ln/>
        </p:spPr>
        <p:txBody>
          <a:bodyPr/>
          <a:lstStyle/>
          <a:p>
            <a:endParaRPr lang="en-US"/>
          </a:p>
        </p:txBody>
      </p:sp>
      <p:sp>
        <p:nvSpPr>
          <p:cNvPr id="20" name="Shape 18"/>
          <p:cNvSpPr/>
          <p:nvPr/>
        </p:nvSpPr>
        <p:spPr>
          <a:xfrm>
            <a:off x="7065883" y="5098137"/>
            <a:ext cx="498634" cy="498634"/>
          </a:xfrm>
          <a:prstGeom prst="roundRect">
            <a:avLst>
              <a:gd name="adj" fmla="val 6668"/>
            </a:avLst>
          </a:prstGeom>
          <a:solidFill>
            <a:srgbClr val="F2EEEE"/>
          </a:solidFill>
          <a:ln/>
        </p:spPr>
        <p:txBody>
          <a:bodyPr/>
          <a:lstStyle/>
          <a:p>
            <a:endParaRPr lang="en-US"/>
          </a:p>
        </p:txBody>
      </p:sp>
      <p:sp>
        <p:nvSpPr>
          <p:cNvPr id="21" name="Text 19"/>
          <p:cNvSpPr/>
          <p:nvPr/>
        </p:nvSpPr>
        <p:spPr>
          <a:xfrm>
            <a:off x="7227451" y="5181243"/>
            <a:ext cx="175379" cy="332423"/>
          </a:xfrm>
          <a:prstGeom prst="rect">
            <a:avLst/>
          </a:prstGeom>
          <a:noFill/>
          <a:ln/>
        </p:spPr>
        <p:txBody>
          <a:bodyPr wrap="none" lIns="0" tIns="0" rIns="0" bIns="0" rtlCol="0" anchor="t"/>
          <a:lstStyle/>
          <a:p>
            <a:pPr marL="0" indent="0" algn="ctr">
              <a:lnSpc>
                <a:spcPts val="2600"/>
              </a:lnSpc>
              <a:buNone/>
            </a:pPr>
            <a:r>
              <a:rPr lang="en-US" sz="2600" dirty="0">
                <a:solidFill>
                  <a:srgbClr val="4C4C4D"/>
                </a:solidFill>
                <a:latin typeface="Crimson Pro Semi Bold" pitchFamily="34" charset="0"/>
                <a:ea typeface="Crimson Pro Semi Bold" pitchFamily="34" charset="-122"/>
                <a:cs typeface="Crimson Pro Semi Bold" pitchFamily="34" charset="-120"/>
              </a:rPr>
              <a:t>4</a:t>
            </a:r>
            <a:endParaRPr lang="en-US" sz="2600" dirty="0"/>
          </a:p>
        </p:txBody>
      </p:sp>
      <p:sp>
        <p:nvSpPr>
          <p:cNvPr id="22" name="Text 20"/>
          <p:cNvSpPr/>
          <p:nvPr/>
        </p:nvSpPr>
        <p:spPr>
          <a:xfrm>
            <a:off x="8534162" y="5070396"/>
            <a:ext cx="2770465" cy="346234"/>
          </a:xfrm>
          <a:prstGeom prst="rect">
            <a:avLst/>
          </a:prstGeom>
          <a:noFill/>
          <a:ln/>
        </p:spPr>
        <p:txBody>
          <a:bodyPr wrap="none" lIns="0" tIns="0" rIns="0" bIns="0" rtlCol="0" anchor="t"/>
          <a:lstStyle/>
          <a:p>
            <a:pPr marL="0" indent="0" algn="l">
              <a:lnSpc>
                <a:spcPts val="2700"/>
              </a:lnSpc>
              <a:buNone/>
            </a:pPr>
            <a:r>
              <a:rPr lang="en-US" sz="2150" dirty="0">
                <a:latin typeface="Crimson Pro Semi Bold" pitchFamily="34" charset="0"/>
                <a:ea typeface="Crimson Pro Semi Bold" pitchFamily="34" charset="-122"/>
                <a:cs typeface="Crimson Pro Semi Bold" pitchFamily="34" charset="-120"/>
              </a:rPr>
              <a:t>User Training</a:t>
            </a:r>
            <a:endParaRPr lang="en-US" sz="2150" dirty="0"/>
          </a:p>
        </p:txBody>
      </p:sp>
      <p:sp>
        <p:nvSpPr>
          <p:cNvPr id="23" name="Text 21"/>
          <p:cNvSpPr/>
          <p:nvPr/>
        </p:nvSpPr>
        <p:spPr>
          <a:xfrm>
            <a:off x="8534162" y="5549503"/>
            <a:ext cx="5320546" cy="709374"/>
          </a:xfrm>
          <a:prstGeom prst="rect">
            <a:avLst/>
          </a:prstGeom>
          <a:noFill/>
          <a:ln/>
        </p:spPr>
        <p:txBody>
          <a:bodyPr wrap="square" lIns="0" tIns="0" rIns="0" bIns="0" rtlCol="0" anchor="t"/>
          <a:lstStyle/>
          <a:p>
            <a:pPr marL="0" indent="0" algn="l">
              <a:lnSpc>
                <a:spcPts val="2750"/>
              </a:lnSpc>
              <a:buNone/>
            </a:pPr>
            <a:r>
              <a:rPr lang="en-US" sz="1700" dirty="0">
                <a:latin typeface="Heebo" pitchFamily="34" charset="0"/>
                <a:ea typeface="Heebo" pitchFamily="34" charset="-122"/>
                <a:cs typeface="Heebo" pitchFamily="34" charset="-120"/>
              </a:rPr>
              <a:t>Develop training materials and conduct hands-on sessions.</a:t>
            </a:r>
            <a:endParaRPr lang="en-US" sz="1700" dirty="0"/>
          </a:p>
        </p:txBody>
      </p:sp>
      <p:sp>
        <p:nvSpPr>
          <p:cNvPr id="24" name="Shape 22"/>
          <p:cNvSpPr/>
          <p:nvPr/>
        </p:nvSpPr>
        <p:spPr>
          <a:xfrm>
            <a:off x="6320671" y="6329601"/>
            <a:ext cx="775692" cy="30480"/>
          </a:xfrm>
          <a:prstGeom prst="roundRect">
            <a:avLst>
              <a:gd name="adj" fmla="val 109077"/>
            </a:avLst>
          </a:prstGeom>
          <a:solidFill>
            <a:srgbClr val="D8D4D4"/>
          </a:solidFill>
          <a:ln/>
        </p:spPr>
        <p:txBody>
          <a:bodyPr/>
          <a:lstStyle/>
          <a:p>
            <a:endParaRPr lang="en-US"/>
          </a:p>
        </p:txBody>
      </p:sp>
      <p:sp>
        <p:nvSpPr>
          <p:cNvPr id="25" name="Shape 23"/>
          <p:cNvSpPr/>
          <p:nvPr/>
        </p:nvSpPr>
        <p:spPr>
          <a:xfrm>
            <a:off x="7065883" y="6095524"/>
            <a:ext cx="498634" cy="498634"/>
          </a:xfrm>
          <a:prstGeom prst="roundRect">
            <a:avLst>
              <a:gd name="adj" fmla="val 6668"/>
            </a:avLst>
          </a:prstGeom>
          <a:solidFill>
            <a:srgbClr val="F2EEEE"/>
          </a:solidFill>
          <a:ln/>
        </p:spPr>
        <p:txBody>
          <a:bodyPr/>
          <a:lstStyle/>
          <a:p>
            <a:endParaRPr lang="en-US"/>
          </a:p>
        </p:txBody>
      </p:sp>
      <p:sp>
        <p:nvSpPr>
          <p:cNvPr id="26" name="Text 24"/>
          <p:cNvSpPr/>
          <p:nvPr/>
        </p:nvSpPr>
        <p:spPr>
          <a:xfrm>
            <a:off x="7235071" y="6178629"/>
            <a:ext cx="160139" cy="332423"/>
          </a:xfrm>
          <a:prstGeom prst="rect">
            <a:avLst/>
          </a:prstGeom>
          <a:noFill/>
          <a:ln/>
        </p:spPr>
        <p:txBody>
          <a:bodyPr wrap="none" lIns="0" tIns="0" rIns="0" bIns="0" rtlCol="0" anchor="t"/>
          <a:lstStyle/>
          <a:p>
            <a:pPr marL="0" indent="0" algn="ctr">
              <a:lnSpc>
                <a:spcPts val="2600"/>
              </a:lnSpc>
              <a:buNone/>
            </a:pPr>
            <a:r>
              <a:rPr lang="en-US" sz="2600" dirty="0">
                <a:solidFill>
                  <a:srgbClr val="4C4C4D"/>
                </a:solidFill>
                <a:latin typeface="Crimson Pro Semi Bold" pitchFamily="34" charset="0"/>
                <a:ea typeface="Crimson Pro Semi Bold" pitchFamily="34" charset="-122"/>
                <a:cs typeface="Crimson Pro Semi Bold" pitchFamily="34" charset="-120"/>
              </a:rPr>
              <a:t>5</a:t>
            </a:r>
            <a:endParaRPr lang="en-US" sz="2600" dirty="0"/>
          </a:p>
        </p:txBody>
      </p:sp>
      <p:sp>
        <p:nvSpPr>
          <p:cNvPr id="27" name="Text 25"/>
          <p:cNvSpPr/>
          <p:nvPr/>
        </p:nvSpPr>
        <p:spPr>
          <a:xfrm>
            <a:off x="2173605" y="6067782"/>
            <a:ext cx="3922633" cy="346234"/>
          </a:xfrm>
          <a:prstGeom prst="rect">
            <a:avLst/>
          </a:prstGeom>
          <a:noFill/>
          <a:ln/>
        </p:spPr>
        <p:txBody>
          <a:bodyPr wrap="none" lIns="0" tIns="0" rIns="0" bIns="0" rtlCol="0" anchor="t"/>
          <a:lstStyle/>
          <a:p>
            <a:pPr marL="0" indent="0" algn="r">
              <a:lnSpc>
                <a:spcPts val="2700"/>
              </a:lnSpc>
              <a:buNone/>
            </a:pPr>
            <a:r>
              <a:rPr lang="en-US" sz="2150" dirty="0">
                <a:latin typeface="Crimson Pro Semi Bold" pitchFamily="34" charset="0"/>
                <a:ea typeface="Crimson Pro Semi Bold" pitchFamily="34" charset="-122"/>
                <a:cs typeface="Crimson Pro Semi Bold" pitchFamily="34" charset="-120"/>
              </a:rPr>
              <a:t>Go-Live and Post-Implementation</a:t>
            </a:r>
            <a:endParaRPr lang="en-US" sz="2150" dirty="0"/>
          </a:p>
        </p:txBody>
      </p:sp>
      <p:sp>
        <p:nvSpPr>
          <p:cNvPr id="28" name="Text 26"/>
          <p:cNvSpPr/>
          <p:nvPr/>
        </p:nvSpPr>
        <p:spPr>
          <a:xfrm>
            <a:off x="775692" y="6546890"/>
            <a:ext cx="5320546" cy="709374"/>
          </a:xfrm>
          <a:prstGeom prst="rect">
            <a:avLst/>
          </a:prstGeom>
          <a:noFill/>
          <a:ln/>
        </p:spPr>
        <p:txBody>
          <a:bodyPr wrap="square" lIns="0" tIns="0" rIns="0" bIns="0" rtlCol="0" anchor="t"/>
          <a:lstStyle/>
          <a:p>
            <a:pPr marL="0" indent="0" algn="r">
              <a:lnSpc>
                <a:spcPts val="2750"/>
              </a:lnSpc>
              <a:buNone/>
            </a:pPr>
            <a:r>
              <a:rPr lang="en-US" sz="1700" dirty="0">
                <a:latin typeface="Heebo" pitchFamily="34" charset="0"/>
                <a:ea typeface="Heebo" pitchFamily="34" charset="-122"/>
                <a:cs typeface="Heebo" pitchFamily="34" charset="-120"/>
              </a:rPr>
              <a:t>Validate data, launch Odoo, and provide ongoing support.</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05815" y="818555"/>
            <a:ext cx="7532370" cy="1438989"/>
          </a:xfrm>
          <a:prstGeom prst="rect">
            <a:avLst/>
          </a:prstGeom>
          <a:noFill/>
          <a:ln/>
        </p:spPr>
        <p:txBody>
          <a:bodyPr wrap="square" lIns="0" tIns="0" rIns="0" bIns="0" rtlCol="0" anchor="t"/>
          <a:lstStyle/>
          <a:p>
            <a:pPr marL="0" indent="0">
              <a:lnSpc>
                <a:spcPts val="5650"/>
              </a:lnSpc>
              <a:buNone/>
            </a:pPr>
            <a:r>
              <a:rPr lang="en-US" sz="4500" dirty="0">
                <a:latin typeface="Crimson Pro Semi Bold" pitchFamily="34" charset="0"/>
                <a:ea typeface="Crimson Pro Semi Bold" pitchFamily="34" charset="-122"/>
                <a:cs typeface="Crimson Pro Semi Bold" pitchFamily="34" charset="-120"/>
              </a:rPr>
              <a:t>Challenges and Mitigation Strategies</a:t>
            </a:r>
            <a:endParaRPr lang="en-US" sz="4500" dirty="0"/>
          </a:p>
        </p:txBody>
      </p:sp>
      <p:sp>
        <p:nvSpPr>
          <p:cNvPr id="4" name="Shape 1"/>
          <p:cNvSpPr/>
          <p:nvPr/>
        </p:nvSpPr>
        <p:spPr>
          <a:xfrm>
            <a:off x="805815" y="2602825"/>
            <a:ext cx="7532370" cy="1326475"/>
          </a:xfrm>
          <a:prstGeom prst="roundRect">
            <a:avLst>
              <a:gd name="adj" fmla="val 2604"/>
            </a:avLst>
          </a:prstGeom>
          <a:solidFill>
            <a:srgbClr val="F2EEEE"/>
          </a:solidFill>
          <a:ln/>
        </p:spPr>
        <p:txBody>
          <a:bodyPr/>
          <a:lstStyle/>
          <a:p>
            <a:endParaRPr lang="en-US"/>
          </a:p>
        </p:txBody>
      </p:sp>
      <p:sp>
        <p:nvSpPr>
          <p:cNvPr id="5" name="Text 2"/>
          <p:cNvSpPr/>
          <p:nvPr/>
        </p:nvSpPr>
        <p:spPr>
          <a:xfrm>
            <a:off x="1035963" y="2832973"/>
            <a:ext cx="2878217" cy="359688"/>
          </a:xfrm>
          <a:prstGeom prst="rect">
            <a:avLst/>
          </a:prstGeom>
          <a:noFill/>
          <a:ln/>
        </p:spPr>
        <p:txBody>
          <a:bodyPr wrap="none" lIns="0" tIns="0" rIns="0" bIns="0" rtlCol="0" anchor="t"/>
          <a:lstStyle/>
          <a:p>
            <a:pPr marL="0" indent="0">
              <a:lnSpc>
                <a:spcPts val="2800"/>
              </a:lnSpc>
              <a:buNone/>
            </a:pPr>
            <a:r>
              <a:rPr lang="en-US" sz="2250" dirty="0">
                <a:latin typeface="Crimson Pro Semi Bold" pitchFamily="34" charset="0"/>
                <a:ea typeface="Crimson Pro Semi Bold" pitchFamily="34" charset="-122"/>
                <a:cs typeface="Crimson Pro Semi Bold" pitchFamily="34" charset="-120"/>
              </a:rPr>
              <a:t>Data Quality</a:t>
            </a:r>
            <a:endParaRPr lang="en-US" sz="2250" dirty="0"/>
          </a:p>
        </p:txBody>
      </p:sp>
      <p:sp>
        <p:nvSpPr>
          <p:cNvPr id="6" name="Text 3"/>
          <p:cNvSpPr/>
          <p:nvPr/>
        </p:nvSpPr>
        <p:spPr>
          <a:xfrm>
            <a:off x="1035963" y="3330773"/>
            <a:ext cx="7072074" cy="368379"/>
          </a:xfrm>
          <a:prstGeom prst="rect">
            <a:avLst/>
          </a:prstGeom>
          <a:noFill/>
          <a:ln/>
        </p:spPr>
        <p:txBody>
          <a:bodyPr wrap="none" lIns="0" tIns="0" rIns="0" bIns="0" rtlCol="0" anchor="t"/>
          <a:lstStyle/>
          <a:p>
            <a:pPr marL="0" indent="0">
              <a:lnSpc>
                <a:spcPts val="2900"/>
              </a:lnSpc>
              <a:buNone/>
            </a:pPr>
            <a:r>
              <a:rPr lang="en-US" sz="1800" dirty="0">
                <a:latin typeface="Heebo" pitchFamily="34" charset="0"/>
                <a:ea typeface="Heebo" pitchFamily="34" charset="-122"/>
                <a:cs typeface="Heebo" pitchFamily="34" charset="-120"/>
              </a:rPr>
              <a:t>Ensure data accuracy and consistency during migration.</a:t>
            </a:r>
            <a:endParaRPr lang="en-US" sz="1800" dirty="0"/>
          </a:p>
        </p:txBody>
      </p:sp>
      <p:sp>
        <p:nvSpPr>
          <p:cNvPr id="7" name="Shape 4"/>
          <p:cNvSpPr/>
          <p:nvPr/>
        </p:nvSpPr>
        <p:spPr>
          <a:xfrm>
            <a:off x="805815" y="4159448"/>
            <a:ext cx="7532370" cy="1694855"/>
          </a:xfrm>
          <a:prstGeom prst="roundRect">
            <a:avLst>
              <a:gd name="adj" fmla="val 2038"/>
            </a:avLst>
          </a:prstGeom>
          <a:solidFill>
            <a:srgbClr val="F2EEEE"/>
          </a:solidFill>
          <a:ln/>
        </p:spPr>
        <p:txBody>
          <a:bodyPr/>
          <a:lstStyle/>
          <a:p>
            <a:endParaRPr lang="en-US"/>
          </a:p>
        </p:txBody>
      </p:sp>
      <p:sp>
        <p:nvSpPr>
          <p:cNvPr id="8" name="Text 5"/>
          <p:cNvSpPr/>
          <p:nvPr/>
        </p:nvSpPr>
        <p:spPr>
          <a:xfrm>
            <a:off x="1035963" y="4389596"/>
            <a:ext cx="2878217" cy="359688"/>
          </a:xfrm>
          <a:prstGeom prst="rect">
            <a:avLst/>
          </a:prstGeom>
          <a:noFill/>
          <a:ln/>
        </p:spPr>
        <p:txBody>
          <a:bodyPr wrap="none" lIns="0" tIns="0" rIns="0" bIns="0" rtlCol="0" anchor="t"/>
          <a:lstStyle/>
          <a:p>
            <a:pPr marL="0" indent="0">
              <a:lnSpc>
                <a:spcPts val="2800"/>
              </a:lnSpc>
              <a:buNone/>
            </a:pPr>
            <a:r>
              <a:rPr lang="en-US" sz="2250" dirty="0">
                <a:latin typeface="Crimson Pro Semi Bold" pitchFamily="34" charset="0"/>
                <a:ea typeface="Crimson Pro Semi Bold" pitchFamily="34" charset="-122"/>
                <a:cs typeface="Crimson Pro Semi Bold" pitchFamily="34" charset="-120"/>
              </a:rPr>
              <a:t>User Adoption</a:t>
            </a:r>
            <a:endParaRPr lang="en-US" sz="2250" dirty="0"/>
          </a:p>
        </p:txBody>
      </p:sp>
      <p:sp>
        <p:nvSpPr>
          <p:cNvPr id="9" name="Text 6"/>
          <p:cNvSpPr/>
          <p:nvPr/>
        </p:nvSpPr>
        <p:spPr>
          <a:xfrm>
            <a:off x="1035963" y="4887397"/>
            <a:ext cx="7072074" cy="736759"/>
          </a:xfrm>
          <a:prstGeom prst="rect">
            <a:avLst/>
          </a:prstGeom>
          <a:noFill/>
          <a:ln/>
        </p:spPr>
        <p:txBody>
          <a:bodyPr wrap="square" lIns="0" tIns="0" rIns="0" bIns="0" rtlCol="0" anchor="t"/>
          <a:lstStyle/>
          <a:p>
            <a:pPr marL="0" indent="0">
              <a:lnSpc>
                <a:spcPts val="2900"/>
              </a:lnSpc>
              <a:buNone/>
            </a:pPr>
            <a:r>
              <a:rPr lang="en-US" sz="1800" dirty="0">
                <a:latin typeface="Heebo" pitchFamily="34" charset="0"/>
                <a:ea typeface="Heebo" pitchFamily="34" charset="-122"/>
                <a:cs typeface="Heebo" pitchFamily="34" charset="-120"/>
              </a:rPr>
              <a:t>Develop strategies to encourage user adoption and overcome resistance to change.</a:t>
            </a:r>
            <a:endParaRPr lang="en-US" sz="1800" dirty="0"/>
          </a:p>
        </p:txBody>
      </p:sp>
      <p:sp>
        <p:nvSpPr>
          <p:cNvPr id="10" name="Shape 7"/>
          <p:cNvSpPr/>
          <p:nvPr/>
        </p:nvSpPr>
        <p:spPr>
          <a:xfrm>
            <a:off x="805815" y="6084451"/>
            <a:ext cx="7532370" cy="1326475"/>
          </a:xfrm>
          <a:prstGeom prst="roundRect">
            <a:avLst>
              <a:gd name="adj" fmla="val 2604"/>
            </a:avLst>
          </a:prstGeom>
          <a:solidFill>
            <a:srgbClr val="F2EEEE"/>
          </a:solidFill>
          <a:ln/>
        </p:spPr>
        <p:txBody>
          <a:bodyPr/>
          <a:lstStyle/>
          <a:p>
            <a:endParaRPr lang="en-US"/>
          </a:p>
        </p:txBody>
      </p:sp>
      <p:sp>
        <p:nvSpPr>
          <p:cNvPr id="11" name="Text 8"/>
          <p:cNvSpPr/>
          <p:nvPr/>
        </p:nvSpPr>
        <p:spPr>
          <a:xfrm>
            <a:off x="1035963" y="6314599"/>
            <a:ext cx="2878217" cy="359688"/>
          </a:xfrm>
          <a:prstGeom prst="rect">
            <a:avLst/>
          </a:prstGeom>
          <a:noFill/>
          <a:ln/>
        </p:spPr>
        <p:txBody>
          <a:bodyPr wrap="none" lIns="0" tIns="0" rIns="0" bIns="0" rtlCol="0" anchor="t"/>
          <a:lstStyle/>
          <a:p>
            <a:pPr marL="0" indent="0">
              <a:lnSpc>
                <a:spcPts val="2800"/>
              </a:lnSpc>
              <a:buNone/>
            </a:pPr>
            <a:r>
              <a:rPr lang="en-US" sz="2250" dirty="0">
                <a:latin typeface="Crimson Pro Semi Bold" pitchFamily="34" charset="0"/>
                <a:ea typeface="Crimson Pro Semi Bold" pitchFamily="34" charset="-122"/>
                <a:cs typeface="Crimson Pro Semi Bold" pitchFamily="34" charset="-120"/>
              </a:rPr>
              <a:t>Training and Support</a:t>
            </a:r>
            <a:endParaRPr lang="en-US" sz="2250" dirty="0"/>
          </a:p>
        </p:txBody>
      </p:sp>
      <p:sp>
        <p:nvSpPr>
          <p:cNvPr id="12" name="Text 9"/>
          <p:cNvSpPr/>
          <p:nvPr/>
        </p:nvSpPr>
        <p:spPr>
          <a:xfrm>
            <a:off x="1035963" y="6812399"/>
            <a:ext cx="7072074" cy="368379"/>
          </a:xfrm>
          <a:prstGeom prst="rect">
            <a:avLst/>
          </a:prstGeom>
          <a:noFill/>
          <a:ln/>
        </p:spPr>
        <p:txBody>
          <a:bodyPr wrap="none" lIns="0" tIns="0" rIns="0" bIns="0" rtlCol="0" anchor="t"/>
          <a:lstStyle/>
          <a:p>
            <a:pPr marL="0" indent="0">
              <a:lnSpc>
                <a:spcPts val="2900"/>
              </a:lnSpc>
              <a:buNone/>
            </a:pPr>
            <a:r>
              <a:rPr lang="en-US" sz="1800" dirty="0">
                <a:latin typeface="Heebo" pitchFamily="34" charset="0"/>
                <a:ea typeface="Heebo" pitchFamily="34" charset="-122"/>
                <a:cs typeface="Heebo" pitchFamily="34" charset="-120"/>
              </a:rPr>
              <a:t>Provide adequate training and support for effective Odoo usage.</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1746409"/>
            <a:ext cx="10040183" cy="771525"/>
          </a:xfrm>
          <a:prstGeom prst="rect">
            <a:avLst/>
          </a:prstGeom>
          <a:noFill/>
          <a:ln/>
        </p:spPr>
        <p:txBody>
          <a:bodyPr wrap="none" lIns="0" tIns="0" rIns="0" bIns="0" rtlCol="0" anchor="t"/>
          <a:lstStyle/>
          <a:p>
            <a:pPr marL="0" indent="0">
              <a:lnSpc>
                <a:spcPts val="6050"/>
              </a:lnSpc>
              <a:buNone/>
            </a:pPr>
            <a:r>
              <a:rPr lang="en-US" sz="4850" dirty="0">
                <a:latin typeface="Crimson Pro Semi Bold" pitchFamily="34" charset="0"/>
                <a:ea typeface="Crimson Pro Semi Bold" pitchFamily="34" charset="-122"/>
                <a:cs typeface="Crimson Pro Semi Bold" pitchFamily="34" charset="-120"/>
              </a:rPr>
              <a:t>Pros and Cons of Odoo Implementation</a:t>
            </a:r>
            <a:endParaRPr lang="en-US" sz="4850" dirty="0"/>
          </a:p>
        </p:txBody>
      </p:sp>
      <p:sp>
        <p:nvSpPr>
          <p:cNvPr id="3" name="Text 1"/>
          <p:cNvSpPr/>
          <p:nvPr/>
        </p:nvSpPr>
        <p:spPr>
          <a:xfrm>
            <a:off x="864037" y="3135035"/>
            <a:ext cx="3086100" cy="385763"/>
          </a:xfrm>
          <a:prstGeom prst="rect">
            <a:avLst/>
          </a:prstGeom>
          <a:noFill/>
          <a:ln/>
        </p:spPr>
        <p:txBody>
          <a:bodyPr wrap="none" lIns="0" tIns="0" rIns="0" bIns="0" rtlCol="0" anchor="t"/>
          <a:lstStyle/>
          <a:p>
            <a:pPr marL="0" indent="0">
              <a:lnSpc>
                <a:spcPts val="3000"/>
              </a:lnSpc>
              <a:buNone/>
            </a:pPr>
            <a:r>
              <a:rPr lang="en-US" sz="2400" dirty="0">
                <a:latin typeface="Crimson Pro Semi Bold" pitchFamily="34" charset="0"/>
                <a:ea typeface="Crimson Pro Semi Bold" pitchFamily="34" charset="-122"/>
                <a:cs typeface="Crimson Pro Semi Bold" pitchFamily="34" charset="-120"/>
              </a:rPr>
              <a:t>Pros</a:t>
            </a:r>
            <a:endParaRPr lang="en-US" sz="2400" dirty="0"/>
          </a:p>
        </p:txBody>
      </p:sp>
      <p:sp>
        <p:nvSpPr>
          <p:cNvPr id="4" name="Text 2"/>
          <p:cNvSpPr/>
          <p:nvPr/>
        </p:nvSpPr>
        <p:spPr>
          <a:xfrm>
            <a:off x="1258967" y="3767614"/>
            <a:ext cx="575512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latin typeface="Heebo" pitchFamily="34" charset="0"/>
                <a:ea typeface="Heebo" pitchFamily="34" charset="-122"/>
                <a:cs typeface="Heebo" pitchFamily="34" charset="-120"/>
              </a:rPr>
              <a:t>Streamline business processes for improved efficiency.</a:t>
            </a:r>
            <a:endParaRPr lang="en-US" sz="1900" dirty="0"/>
          </a:p>
        </p:txBody>
      </p:sp>
      <p:sp>
        <p:nvSpPr>
          <p:cNvPr id="5" name="Text 3"/>
          <p:cNvSpPr/>
          <p:nvPr/>
        </p:nvSpPr>
        <p:spPr>
          <a:xfrm>
            <a:off x="1258967" y="4644033"/>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latin typeface="Heebo" pitchFamily="34" charset="0"/>
                <a:ea typeface="Heebo" pitchFamily="34" charset="-122"/>
                <a:cs typeface="Heebo" pitchFamily="34" charset="-120"/>
              </a:rPr>
              <a:t>Enhance data accuracy, accessibility, and reporting.</a:t>
            </a:r>
            <a:endParaRPr lang="en-US" sz="1900" dirty="0"/>
          </a:p>
        </p:txBody>
      </p:sp>
      <p:sp>
        <p:nvSpPr>
          <p:cNvPr id="6" name="Text 4"/>
          <p:cNvSpPr/>
          <p:nvPr/>
        </p:nvSpPr>
        <p:spPr>
          <a:xfrm>
            <a:off x="1258967" y="5125403"/>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latin typeface="Heebo" pitchFamily="34" charset="0"/>
                <a:ea typeface="Heebo" pitchFamily="34" charset="-122"/>
                <a:cs typeface="Heebo" pitchFamily="34" charset="-120"/>
              </a:rPr>
              <a:t>Accommodate business growth and expansion.</a:t>
            </a:r>
            <a:endParaRPr lang="en-US" sz="1900" dirty="0"/>
          </a:p>
        </p:txBody>
      </p:sp>
      <p:sp>
        <p:nvSpPr>
          <p:cNvPr id="7" name="Text 5"/>
          <p:cNvSpPr/>
          <p:nvPr/>
        </p:nvSpPr>
        <p:spPr>
          <a:xfrm>
            <a:off x="1258967" y="5606772"/>
            <a:ext cx="575512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latin typeface="Heebo" pitchFamily="34" charset="0"/>
                <a:ea typeface="Heebo" pitchFamily="34" charset="-122"/>
                <a:cs typeface="Heebo" pitchFamily="34" charset="-120"/>
              </a:rPr>
              <a:t>Potentially reduce operational costs and improve ROI.</a:t>
            </a:r>
            <a:endParaRPr lang="en-US" sz="1900" dirty="0"/>
          </a:p>
        </p:txBody>
      </p:sp>
      <p:sp>
        <p:nvSpPr>
          <p:cNvPr id="8" name="Text 6"/>
          <p:cNvSpPr/>
          <p:nvPr/>
        </p:nvSpPr>
        <p:spPr>
          <a:xfrm>
            <a:off x="7623929" y="3135035"/>
            <a:ext cx="3086100" cy="385763"/>
          </a:xfrm>
          <a:prstGeom prst="rect">
            <a:avLst/>
          </a:prstGeom>
          <a:noFill/>
          <a:ln/>
        </p:spPr>
        <p:txBody>
          <a:bodyPr wrap="none" lIns="0" tIns="0" rIns="0" bIns="0" rtlCol="0" anchor="t"/>
          <a:lstStyle/>
          <a:p>
            <a:pPr marL="0" indent="0">
              <a:lnSpc>
                <a:spcPts val="3000"/>
              </a:lnSpc>
              <a:buNone/>
            </a:pPr>
            <a:r>
              <a:rPr lang="en-US" sz="2400" dirty="0">
                <a:latin typeface="Crimson Pro Semi Bold" pitchFamily="34" charset="0"/>
                <a:ea typeface="Crimson Pro Semi Bold" pitchFamily="34" charset="-122"/>
                <a:cs typeface="Crimson Pro Semi Bold" pitchFamily="34" charset="-120"/>
              </a:rPr>
              <a:t>Cons</a:t>
            </a:r>
            <a:endParaRPr lang="en-US" sz="2400" dirty="0"/>
          </a:p>
        </p:txBody>
      </p:sp>
      <p:sp>
        <p:nvSpPr>
          <p:cNvPr id="9" name="Text 7"/>
          <p:cNvSpPr/>
          <p:nvPr/>
        </p:nvSpPr>
        <p:spPr>
          <a:xfrm>
            <a:off x="7623929" y="3767614"/>
            <a:ext cx="6150054" cy="790099"/>
          </a:xfrm>
          <a:prstGeom prst="rect">
            <a:avLst/>
          </a:prstGeom>
          <a:noFill/>
          <a:ln/>
        </p:spPr>
        <p:txBody>
          <a:bodyPr wrap="squar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Users may need time to adapt to Odoo's interface and functionality.</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descr="Angled shot of pen on a graph">
            <a:extLst>
              <a:ext uri="{FF2B5EF4-FFF2-40B4-BE49-F238E27FC236}">
                <a16:creationId xmlns:a16="http://schemas.microsoft.com/office/drawing/2014/main" id="{1228F5B8-938D-5F04-F633-51716A6D822C}"/>
              </a:ext>
            </a:extLst>
          </p:cNvPr>
          <p:cNvPicPr>
            <a:picLocks noChangeAspect="1"/>
          </p:cNvPicPr>
          <p:nvPr/>
        </p:nvPicPr>
        <p:blipFill>
          <a:blip r:embed="rId2"/>
          <a:srcRect l="4516" r="11111" b="-1"/>
          <a:stretch/>
        </p:blipFill>
        <p:spPr>
          <a:xfrm>
            <a:off x="20" y="10"/>
            <a:ext cx="10402194" cy="8229590"/>
          </a:xfrm>
          <a:prstGeom prst="rect">
            <a:avLst/>
          </a:prstGeom>
        </p:spPr>
      </p:pic>
      <p:sp>
        <p:nvSpPr>
          <p:cNvPr id="2" name="TextBox 1">
            <a:extLst>
              <a:ext uri="{FF2B5EF4-FFF2-40B4-BE49-F238E27FC236}">
                <a16:creationId xmlns:a16="http://schemas.microsoft.com/office/drawing/2014/main" id="{1A6B1102-DF8E-5EED-31AD-79F276EE2C22}"/>
              </a:ext>
            </a:extLst>
          </p:cNvPr>
          <p:cNvSpPr txBox="1"/>
          <p:nvPr/>
        </p:nvSpPr>
        <p:spPr>
          <a:xfrm>
            <a:off x="9418320" y="1346835"/>
            <a:ext cx="4828032" cy="384496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800" dirty="0">
                <a:latin typeface="+mj-lt"/>
                <a:ea typeface="+mj-ea"/>
                <a:cs typeface="+mj-cs"/>
              </a:rPr>
              <a:t>Accounting Module Setup</a:t>
            </a:r>
          </a:p>
        </p:txBody>
      </p:sp>
      <p:sp>
        <p:nvSpPr>
          <p:cNvPr id="5" name="TextBox 4">
            <a:extLst>
              <a:ext uri="{FF2B5EF4-FFF2-40B4-BE49-F238E27FC236}">
                <a16:creationId xmlns:a16="http://schemas.microsoft.com/office/drawing/2014/main" id="{33EE7734-5C4E-8F00-EBCA-CC69574B5769}"/>
              </a:ext>
            </a:extLst>
          </p:cNvPr>
          <p:cNvSpPr txBox="1"/>
          <p:nvPr/>
        </p:nvSpPr>
        <p:spPr>
          <a:xfrm>
            <a:off x="10972800" y="5977805"/>
            <a:ext cx="7315200" cy="488595"/>
          </a:xfrm>
          <a:prstGeom prst="rect">
            <a:avLst/>
          </a:prstGeom>
          <a:noFill/>
        </p:spPr>
        <p:txBody>
          <a:bodyPr wrap="square">
            <a:spAutoFit/>
          </a:bodyPr>
          <a:lstStyle/>
          <a:p>
            <a:pPr marL="0" indent="0" algn="l">
              <a:lnSpc>
                <a:spcPts val="3400"/>
              </a:lnSpc>
              <a:buNone/>
            </a:pPr>
            <a:r>
              <a:rPr lang="en-US" sz="1800" b="1" dirty="0">
                <a:latin typeface="Heebo Bold" pitchFamily="34" charset="0"/>
                <a:ea typeface="Heebo Bold" pitchFamily="34" charset="-122"/>
                <a:cs typeface="Heebo Bold" pitchFamily="34" charset="-120"/>
              </a:rPr>
              <a:t>by Menna Essam</a:t>
            </a:r>
            <a:endParaRPr lang="en-US" sz="1800" dirty="0"/>
          </a:p>
        </p:txBody>
      </p:sp>
      <p:pic>
        <p:nvPicPr>
          <p:cNvPr id="6" name="Image 1" descr="preencoded.png">
            <a:extLst>
              <a:ext uri="{FF2B5EF4-FFF2-40B4-BE49-F238E27FC236}">
                <a16:creationId xmlns:a16="http://schemas.microsoft.com/office/drawing/2014/main" id="{834E603D-F8B2-A65A-41DC-9DAE6B3ED10F}"/>
              </a:ext>
            </a:extLst>
          </p:cNvPr>
          <p:cNvPicPr>
            <a:picLocks noChangeAspect="1"/>
          </p:cNvPicPr>
          <p:nvPr/>
        </p:nvPicPr>
        <p:blipFill>
          <a:blip r:embed="rId3"/>
          <a:stretch>
            <a:fillRect/>
          </a:stretch>
        </p:blipFill>
        <p:spPr>
          <a:xfrm>
            <a:off x="10435463" y="6035579"/>
            <a:ext cx="379690" cy="379690"/>
          </a:xfrm>
          <a:prstGeom prst="rect">
            <a:avLst/>
          </a:prstGeom>
        </p:spPr>
      </p:pic>
    </p:spTree>
    <p:extLst>
      <p:ext uri="{BB962C8B-B14F-4D97-AF65-F5344CB8AC3E}">
        <p14:creationId xmlns:p14="http://schemas.microsoft.com/office/powerpoint/2010/main" val="3007265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283</TotalTime>
  <Words>2546</Words>
  <Application>Microsoft Office PowerPoint</Application>
  <PresentationFormat>Custom</PresentationFormat>
  <Paragraphs>347</Paragraphs>
  <Slides>59</Slides>
  <Notes>34</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59</vt:i4>
      </vt:variant>
    </vt:vector>
  </HeadingPairs>
  <TitlesOfParts>
    <vt:vector size="78" baseType="lpstr">
      <vt:lpstr>Source Sans Pro</vt:lpstr>
      <vt:lpstr>Heebo Bold</vt:lpstr>
      <vt:lpstr>Crimson Pro Semi Bold</vt:lpstr>
      <vt:lpstr>Inter Medium</vt:lpstr>
      <vt:lpstr>Arial</vt:lpstr>
      <vt:lpstr>Arial-BoldMT</vt:lpstr>
      <vt:lpstr>MuseoModerno Medium</vt:lpstr>
      <vt:lpstr>DM Sans Semi Bold</vt:lpstr>
      <vt:lpstr>Heebo</vt:lpstr>
      <vt:lpstr>Calibri Light</vt:lpstr>
      <vt:lpstr>Aptos Display</vt:lpstr>
      <vt:lpstr>Aptos</vt:lpstr>
      <vt:lpstr>Source Sans Pro Bold</vt:lpstr>
      <vt:lpstr>Calibri</vt:lpstr>
      <vt:lpstr>ArialMT</vt:lpstr>
      <vt:lpstr>Office Theme</vt:lpstr>
      <vt:lpstr>1_Office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Inventory Management System</vt:lpstr>
      <vt:lpstr>1- Inventory Dashboard</vt:lpstr>
      <vt:lpstr>2- Inventory Receipts</vt:lpstr>
      <vt:lpstr>3- Inventory Delivery Orders</vt:lpstr>
      <vt:lpstr>4- Internal Transfers</vt:lpstr>
      <vt:lpstr>5- Products </vt:lpstr>
      <vt:lpstr>6- Stock</vt:lpstr>
      <vt:lpstr>7- Product Category</vt:lpstr>
      <vt:lpstr>8- Reordering Rules</vt:lpstr>
      <vt:lpstr>9 - Warehouses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Sales Module </vt:lpstr>
      <vt:lpstr>Items Sales Module Implementation</vt:lpstr>
      <vt:lpstr>Create sales Order Quotations </vt:lpstr>
      <vt:lpstr>Create Margin </vt:lpstr>
      <vt:lpstr>Create Pricelists </vt:lpstr>
      <vt:lpstr>Create Discounts &amp; Gift Card </vt:lpstr>
      <vt:lpstr>Shipping Methods. </vt:lpstr>
      <vt:lpstr>Order To Invoice </vt:lpstr>
      <vt:lpstr>Order To Upsell </vt:lpstr>
      <vt:lpstr>Create Discounts </vt:lpstr>
      <vt:lpstr>Lock Confirmed Sales </vt:lpstr>
      <vt:lpstr>Sale Warnings and Blocking Messages (Customers, Products) </vt:lpstr>
      <vt:lpstr>Sales Reporting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Mohammed Issam Chalabi Ghawaabi</cp:lastModifiedBy>
  <cp:revision>14</cp:revision>
  <dcterms:created xsi:type="dcterms:W3CDTF">2024-10-12T06:00:22Z</dcterms:created>
  <dcterms:modified xsi:type="dcterms:W3CDTF">2024-10-19T16:56:02Z</dcterms:modified>
</cp:coreProperties>
</file>